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328" r:id="rId4"/>
    <p:sldId id="308" r:id="rId5"/>
    <p:sldId id="309" r:id="rId6"/>
    <p:sldId id="288" r:id="rId7"/>
    <p:sldId id="311" r:id="rId8"/>
    <p:sldId id="265" r:id="rId9"/>
    <p:sldId id="317" r:id="rId10"/>
    <p:sldId id="312" r:id="rId11"/>
    <p:sldId id="313" r:id="rId12"/>
    <p:sldId id="342" r:id="rId13"/>
    <p:sldId id="343" r:id="rId14"/>
    <p:sldId id="344" r:id="rId15"/>
    <p:sldId id="315" r:id="rId16"/>
    <p:sldId id="270" r:id="rId17"/>
    <p:sldId id="272" r:id="rId18"/>
    <p:sldId id="318" r:id="rId19"/>
    <p:sldId id="316" r:id="rId20"/>
    <p:sldId id="345" r:id="rId21"/>
    <p:sldId id="339" r:id="rId22"/>
    <p:sldId id="336" r:id="rId23"/>
    <p:sldId id="335" r:id="rId24"/>
    <p:sldId id="279" r:id="rId25"/>
    <p:sldId id="321" r:id="rId26"/>
    <p:sldId id="333" r:id="rId27"/>
    <p:sldId id="275" r:id="rId28"/>
    <p:sldId id="282" r:id="rId29"/>
    <p:sldId id="281" r:id="rId30"/>
    <p:sldId id="280" r:id="rId3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5591" autoAdjust="0"/>
  </p:normalViewPr>
  <p:slideViewPr>
    <p:cSldViewPr>
      <p:cViewPr>
        <p:scale>
          <a:sx n="70" d="100"/>
          <a:sy n="70" d="100"/>
        </p:scale>
        <p:origin x="-82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BDF32-F7F2-4BC4-A6C9-5E80A6336E3D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7E48A-17EF-4CB0-9FC4-1358B1708F1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7E48A-17EF-4CB0-9FC4-1358B1708F15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7E48A-17EF-4CB0-9FC4-1358B1708F15}" type="slidenum">
              <a:rPr lang="pl-PL" smtClean="0"/>
              <a:pPr/>
              <a:t>2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7E48A-17EF-4CB0-9FC4-1358B1708F15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7E48A-17EF-4CB0-9FC4-1358B1708F15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7E48A-17EF-4CB0-9FC4-1358B1708F15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7E48A-17EF-4CB0-9FC4-1358B1708F15}" type="slidenum">
              <a:rPr lang="pl-PL" smtClean="0"/>
              <a:pPr/>
              <a:t>29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8BBF5-8FA2-4A70-A33E-C5E433A16D64}" type="datetimeFigureOut">
              <a:rPr lang="pl-PL" smtClean="0"/>
              <a:pPr/>
              <a:t>2010-06-20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9148A-8083-4AEF-BBAD-6E84F0DBF6D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UCZELNIA\KONFERENCJE\Ko&#322;obrzeg\Prezentacja%20MF\Przemys&#322;.mpg" TargetMode="External"/><Relationship Id="rId1" Type="http://schemas.openxmlformats.org/officeDocument/2006/relationships/video" Target="file:///E:\UCZELNIA\KONFERENCJE\Ko&#322;obrzeg\Prezentacja%20MF\hodowla.mpg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34.jpe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video" Target="file:///E:\UCZELNIA\KONFERENCJE\Ko&#322;obrzeg\Prezentacja%20MF\n_butanol_TO7.mpg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png"/><Relationship Id="rId2" Type="http://schemas.openxmlformats.org/officeDocument/2006/relationships/video" Target="file:///E:\UCZELNIA\KONFERENCJE\Ko&#322;obrzeg\Prezentacja%20MF\NVEExport.mpg" TargetMode="External"/><Relationship Id="rId1" Type="http://schemas.openxmlformats.org/officeDocument/2006/relationships/tags" Target="../tags/tag14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UCZELNIA\KONFERENCJE\Ko&#322;obrzeg\Prezentacja%20MF\2z5.mpg" TargetMode="External"/><Relationship Id="rId1" Type="http://schemas.openxmlformats.org/officeDocument/2006/relationships/tags" Target="../tags/tag15.xml"/><Relationship Id="rId5" Type="http://schemas.openxmlformats.org/officeDocument/2006/relationships/image" Target="../media/image57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0.jpeg"/><Relationship Id="rId2" Type="http://schemas.openxmlformats.org/officeDocument/2006/relationships/video" Target="file:///E:\UCZELNIA\KONFERENCJE\Ko&#322;obrzeg\Prezentacja%20MF\NVEExport.0003.mpg" TargetMode="External"/><Relationship Id="rId1" Type="http://schemas.openxmlformats.org/officeDocument/2006/relationships/tags" Target="../tags/tag16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.png"/><Relationship Id="rId9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UCZELNIA\KONFERENCJE\Ko&#322;obrzeg\Prezentacja%20MF\PEN-TESt.mpg" TargetMode="External"/><Relationship Id="rId1" Type="http://schemas.openxmlformats.org/officeDocument/2006/relationships/tags" Target="../tags/tag17.xml"/><Relationship Id="rId5" Type="http://schemas.openxmlformats.org/officeDocument/2006/relationships/image" Target="../media/image63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gif"/><Relationship Id="rId4" Type="http://schemas.openxmlformats.org/officeDocument/2006/relationships/image" Target="../media/image75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1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1"/>
          <p:cNvSpPr txBox="1">
            <a:spLocks noChangeArrowheads="1"/>
          </p:cNvSpPr>
          <p:nvPr/>
        </p:nvSpPr>
        <p:spPr bwMode="auto">
          <a:xfrm>
            <a:off x="3757618" y="3967467"/>
            <a:ext cx="23860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Prezentuje:</a:t>
            </a:r>
            <a:r>
              <a:rPr lang="pl-PL" sz="2000" dirty="0" smtClean="0">
                <a:latin typeface="Arial" pitchFamily="34" charset="0"/>
                <a:cs typeface="Arial" pitchFamily="34" charset="0"/>
              </a:rPr>
              <a:t>:</a:t>
            </a:r>
            <a:endParaRPr lang="pl-P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4932040" y="4365104"/>
            <a:ext cx="28803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Małgorzata Friedrich</a:t>
            </a:r>
            <a:endParaRPr lang="pl-PL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0" y="5661248"/>
            <a:ext cx="91440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KONFERENCJA „ROLNICTWO ZRÓWNOWAŻONE A WIELKOPRZEMYSŁOWA PRODUKCJA ZWIERZĘCA </a:t>
            </a:r>
            <a:br>
              <a:rPr lang="pl-PL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l-PL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 KONTEKŚCIE PRZECIWDZIAŁANIA EUTROFIZACJI MORZA BAŁTYCKIEGO”</a:t>
            </a:r>
          </a:p>
          <a:p>
            <a:pPr algn="ctr">
              <a:spcBef>
                <a:spcPct val="50000"/>
              </a:spcBef>
            </a:pPr>
            <a:r>
              <a:rPr lang="pl-PL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KOŁOBRZEG, 22-23  KWIETNIA 2010</a:t>
            </a:r>
            <a:endParaRPr lang="pl-PL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0" y="2586970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TECHNIKI POMIARÓW OLFAKTOMETRYCZNYCH</a:t>
            </a:r>
            <a:endParaRPr lang="pl-PL" sz="3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0" y="3068960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Wprowadzenie do warsztatów</a:t>
            </a:r>
            <a:endParaRPr lang="pl-PL" sz="3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>
            <a:off x="0" y="0"/>
            <a:ext cx="9216000" cy="76470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endParaRPr lang="pl-PL" sz="1400" dirty="0"/>
          </a:p>
        </p:txBody>
      </p:sp>
      <p:pic>
        <p:nvPicPr>
          <p:cNvPr id="10" name="Picture 9" descr="logo ZUT 2"/>
          <p:cNvPicPr>
            <a:picLocks noChangeAspect="1" noChangeArrowheads="1"/>
          </p:cNvPicPr>
          <p:nvPr/>
        </p:nvPicPr>
        <p:blipFill>
          <a:blip r:embed="rId4" cstate="print"/>
          <a:srcRect t="2739"/>
          <a:stretch>
            <a:fillRect/>
          </a:stretch>
        </p:blipFill>
        <p:spPr bwMode="auto">
          <a:xfrm>
            <a:off x="35496" y="44624"/>
            <a:ext cx="2051720" cy="702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WordArt 25"/>
          <p:cNvSpPr>
            <a:spLocks noChangeArrowheads="1" noChangeShapeType="1" noTextEdit="1"/>
          </p:cNvSpPr>
          <p:nvPr/>
        </p:nvSpPr>
        <p:spPr bwMode="auto">
          <a:xfrm>
            <a:off x="2483768" y="72886"/>
            <a:ext cx="6172200" cy="4757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Pracownia Zapachowej </a:t>
            </a:r>
            <a:r>
              <a:rPr lang="pl-PL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Jakości Powietrza</a:t>
            </a:r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2411760" y="456658"/>
            <a:ext cx="6276975" cy="3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Ins="18000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400" i="1" dirty="0" smtClean="0">
                <a:solidFill>
                  <a:schemeClr val="bg1"/>
                </a:solidFill>
              </a:rPr>
              <a:t>Kierownik:  prof</a:t>
            </a:r>
            <a:r>
              <a:rPr lang="pl-PL" sz="1400" i="1" dirty="0">
                <a:solidFill>
                  <a:schemeClr val="bg1"/>
                </a:solidFill>
              </a:rPr>
              <a:t>. dr hab. inż. </a:t>
            </a:r>
            <a:r>
              <a:rPr lang="pl-PL" sz="1400" b="1" i="1" dirty="0">
                <a:solidFill>
                  <a:schemeClr val="bg1"/>
                </a:solidFill>
              </a:rPr>
              <a:t>Joanna Kośmider</a:t>
            </a:r>
            <a:r>
              <a:rPr lang="pl-PL" sz="1400" i="1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rostokąt 6"/>
          <p:cNvSpPr/>
          <p:nvPr/>
        </p:nvSpPr>
        <p:spPr>
          <a:xfrm>
            <a:off x="2195736" y="1804754"/>
            <a:ext cx="478634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POBIERANIE PRÓBKI</a:t>
            </a:r>
          </a:p>
        </p:txBody>
      </p:sp>
      <p:sp>
        <p:nvSpPr>
          <p:cNvPr id="33" name="Prostokąt 32"/>
          <p:cNvSpPr/>
          <p:nvPr/>
        </p:nvSpPr>
        <p:spPr>
          <a:xfrm>
            <a:off x="0" y="2500306"/>
            <a:ext cx="478634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Emisja zorganizowana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4" name="Prostokąt 33"/>
          <p:cNvSpPr/>
          <p:nvPr/>
        </p:nvSpPr>
        <p:spPr>
          <a:xfrm>
            <a:off x="4857752" y="2500306"/>
            <a:ext cx="407193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Emisja niezorganizowana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cxnSp>
        <p:nvCxnSpPr>
          <p:cNvPr id="40" name="Łącznik prosty ze strzałką 39"/>
          <p:cNvCxnSpPr/>
          <p:nvPr/>
        </p:nvCxnSpPr>
        <p:spPr>
          <a:xfrm rot="10800000" flipV="1">
            <a:off x="3571868" y="2204864"/>
            <a:ext cx="496076" cy="29544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ze strzałką 19"/>
          <p:cNvCxnSpPr/>
          <p:nvPr/>
        </p:nvCxnSpPr>
        <p:spPr>
          <a:xfrm>
            <a:off x="5076056" y="2204864"/>
            <a:ext cx="436038" cy="28803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a 20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pic>
        <p:nvPicPr>
          <p:cNvPr id="30" name="hodowla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100058" y="2996952"/>
            <a:ext cx="3600000" cy="27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rzemysł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755576" y="2996952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707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video>
              <p:cMediaNode mute="1"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Grupa 52"/>
          <p:cNvGrpSpPr/>
          <p:nvPr/>
        </p:nvGrpSpPr>
        <p:grpSpPr>
          <a:xfrm>
            <a:off x="323526" y="2132856"/>
            <a:ext cx="1296144" cy="3384376"/>
            <a:chOff x="-2628800" y="1772816"/>
            <a:chExt cx="1296144" cy="3384376"/>
          </a:xfrm>
        </p:grpSpPr>
        <p:sp>
          <p:nvSpPr>
            <p:cNvPr id="44" name="Fala 43"/>
            <p:cNvSpPr/>
            <p:nvPr/>
          </p:nvSpPr>
          <p:spPr>
            <a:xfrm>
              <a:off x="-2628800" y="1772816"/>
              <a:ext cx="1080120" cy="3384376"/>
            </a:xfrm>
            <a:prstGeom prst="wave">
              <a:avLst>
                <a:gd name="adj1" fmla="val 4021"/>
                <a:gd name="adj2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51" name="Prostokąt 50"/>
            <p:cNvSpPr/>
            <p:nvPr/>
          </p:nvSpPr>
          <p:spPr>
            <a:xfrm>
              <a:off x="-1548680" y="2564904"/>
              <a:ext cx="144016" cy="2880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52" name="Prostokąt 51"/>
            <p:cNvSpPr/>
            <p:nvPr/>
          </p:nvSpPr>
          <p:spPr>
            <a:xfrm>
              <a:off x="-1404664" y="2492896"/>
              <a:ext cx="72008" cy="4320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EMISJA ZORGANIZOWANA</a:t>
            </a:r>
            <a:endParaRPr lang="pl-PL" sz="2000" b="1" dirty="0"/>
          </a:p>
        </p:txBody>
      </p:sp>
      <p:sp>
        <p:nvSpPr>
          <p:cNvPr id="26" name="Prostokąt 25"/>
          <p:cNvSpPr/>
          <p:nvPr/>
        </p:nvSpPr>
        <p:spPr>
          <a:xfrm>
            <a:off x="899590" y="3041952"/>
            <a:ext cx="1512168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0" name="Prostokąt 29"/>
          <p:cNvSpPr/>
          <p:nvPr/>
        </p:nvSpPr>
        <p:spPr>
          <a:xfrm>
            <a:off x="2411758" y="2780928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>
                <a:solidFill>
                  <a:schemeClr val="tx1"/>
                </a:solidFill>
              </a:rPr>
              <a:t>pompka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BEZPOŚREDNIE POMPOWANIE</a:t>
            </a:r>
            <a:endParaRPr lang="pl-PL" sz="2000" b="1" dirty="0"/>
          </a:p>
        </p:txBody>
      </p:sp>
      <p:grpSp>
        <p:nvGrpSpPr>
          <p:cNvPr id="47" name="Grupa 46"/>
          <p:cNvGrpSpPr/>
          <p:nvPr/>
        </p:nvGrpSpPr>
        <p:grpSpPr>
          <a:xfrm>
            <a:off x="3491878" y="2951952"/>
            <a:ext cx="2232250" cy="216024"/>
            <a:chOff x="3491880" y="4131000"/>
            <a:chExt cx="2232250" cy="216024"/>
          </a:xfrm>
        </p:grpSpPr>
        <p:sp>
          <p:nvSpPr>
            <p:cNvPr id="36" name="Prostokąt 35"/>
            <p:cNvSpPr/>
            <p:nvPr/>
          </p:nvSpPr>
          <p:spPr>
            <a:xfrm>
              <a:off x="3491880" y="4221088"/>
              <a:ext cx="504056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43" name="Schemat blokowy: terminator 42"/>
            <p:cNvSpPr/>
            <p:nvPr/>
          </p:nvSpPr>
          <p:spPr>
            <a:xfrm>
              <a:off x="3995936" y="4131000"/>
              <a:ext cx="1728194" cy="216024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dirty="0" smtClean="0">
                  <a:solidFill>
                    <a:schemeClr val="tx1"/>
                  </a:solidFill>
                </a:rPr>
                <a:t>worek</a:t>
              </a:r>
              <a:endParaRPr lang="pl-P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Grupa 30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cxnSp>
        <p:nvCxnSpPr>
          <p:cNvPr id="38" name="Łącznik prosty 37"/>
          <p:cNvCxnSpPr/>
          <p:nvPr/>
        </p:nvCxnSpPr>
        <p:spPr>
          <a:xfrm rot="5400000">
            <a:off x="-792598" y="3753036"/>
            <a:ext cx="338437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trzałka w dół 45"/>
          <p:cNvSpPr/>
          <p:nvPr/>
        </p:nvSpPr>
        <p:spPr>
          <a:xfrm rot="16200000">
            <a:off x="1331638" y="2681912"/>
            <a:ext cx="216024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6" name="Strzałka w dół 55"/>
          <p:cNvSpPr/>
          <p:nvPr/>
        </p:nvSpPr>
        <p:spPr>
          <a:xfrm rot="10800000">
            <a:off x="755574" y="4797152"/>
            <a:ext cx="288032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7" name="pole tekstowe 56"/>
          <p:cNvSpPr txBox="1"/>
          <p:nvPr/>
        </p:nvSpPr>
        <p:spPr>
          <a:xfrm>
            <a:off x="445625" y="5733256"/>
            <a:ext cx="814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emitor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77825" name="Picture 1" descr="G:\NVE00008.png"/>
          <p:cNvPicPr>
            <a:picLocks noChangeAspect="1" noChangeArrowheads="1"/>
          </p:cNvPicPr>
          <p:nvPr/>
        </p:nvPicPr>
        <p:blipFill>
          <a:blip r:embed="rId4" cstate="print"/>
          <a:srcRect l="11790" t="11620" r="2051" b="17771"/>
          <a:stretch>
            <a:fillRect/>
          </a:stretch>
        </p:blipFill>
        <p:spPr bwMode="auto">
          <a:xfrm>
            <a:off x="6228184" y="2780928"/>
            <a:ext cx="2736304" cy="1682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28" name="Picture 4" descr="G:\NVE00067.png"/>
          <p:cNvPicPr>
            <a:picLocks noChangeAspect="1" noChangeArrowheads="1"/>
          </p:cNvPicPr>
          <p:nvPr/>
        </p:nvPicPr>
        <p:blipFill>
          <a:blip r:embed="rId5" cstate="print"/>
          <a:srcRect l="13328" t="10936" r="6152" b="4101"/>
          <a:stretch>
            <a:fillRect/>
          </a:stretch>
        </p:blipFill>
        <p:spPr bwMode="auto">
          <a:xfrm>
            <a:off x="6228185" y="4437112"/>
            <a:ext cx="2668658" cy="2112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29" name="Picture 5" descr="G:\NVE00068.png"/>
          <p:cNvPicPr>
            <a:picLocks noChangeAspect="1" noChangeArrowheads="1"/>
          </p:cNvPicPr>
          <p:nvPr/>
        </p:nvPicPr>
        <p:blipFill>
          <a:blip r:embed="rId6" cstate="print"/>
          <a:srcRect l="4614" t="8886" b="4101"/>
          <a:stretch>
            <a:fillRect/>
          </a:stretch>
        </p:blipFill>
        <p:spPr bwMode="auto">
          <a:xfrm>
            <a:off x="6241468" y="980729"/>
            <a:ext cx="273633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0" name="Łza 59"/>
          <p:cNvSpPr/>
          <p:nvPr/>
        </p:nvSpPr>
        <p:spPr>
          <a:xfrm rot="13843511">
            <a:off x="4431232" y="2100595"/>
            <a:ext cx="1539958" cy="1854617"/>
          </a:xfrm>
          <a:prstGeom prst="teardrop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square" rtlCol="0" anchor="ctr"/>
          <a:lstStyle/>
          <a:p>
            <a:pPr algn="ctr"/>
            <a:r>
              <a:rPr lang="pl-PL" dirty="0" smtClean="0">
                <a:solidFill>
                  <a:schemeClr val="accent1"/>
                </a:solidFill>
              </a:rPr>
              <a:t>PRÓBKA</a:t>
            </a:r>
            <a:endParaRPr lang="pl-PL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2000" accel="50000" decel="50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277 L 0.00018 -0.41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0.40156 4.07407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46" grpId="0" animBg="1"/>
      <p:bldP spid="46" grpId="1" animBg="1"/>
      <p:bldP spid="56" grpId="0" animBg="1"/>
      <p:bldP spid="6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EMISJA ZORGANIZOWANA</a:t>
            </a:r>
            <a:endParaRPr lang="pl-PL" sz="2000" b="1" dirty="0"/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WYKORZYSTANIE „ZASADY PŁUCA”</a:t>
            </a:r>
            <a:endParaRPr lang="pl-PL" sz="2000" b="1" dirty="0"/>
          </a:p>
        </p:txBody>
      </p:sp>
      <p:grpSp>
        <p:nvGrpSpPr>
          <p:cNvPr id="3" name="Grupa 30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grpSp>
        <p:nvGrpSpPr>
          <p:cNvPr id="29" name="Grupa 28"/>
          <p:cNvGrpSpPr/>
          <p:nvPr/>
        </p:nvGrpSpPr>
        <p:grpSpPr>
          <a:xfrm>
            <a:off x="2987824" y="3429000"/>
            <a:ext cx="1728192" cy="1872208"/>
            <a:chOff x="2699792" y="4365104"/>
            <a:chExt cx="1728192" cy="2088232"/>
          </a:xfrm>
        </p:grpSpPr>
        <p:sp>
          <p:nvSpPr>
            <p:cNvPr id="31" name="Prostokąt 30"/>
            <p:cNvSpPr/>
            <p:nvPr/>
          </p:nvSpPr>
          <p:spPr>
            <a:xfrm>
              <a:off x="2699792" y="4365104"/>
              <a:ext cx="1440160" cy="20882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41" name="Prostokąt 40"/>
            <p:cNvSpPr/>
            <p:nvPr/>
          </p:nvSpPr>
          <p:spPr>
            <a:xfrm>
              <a:off x="4139952" y="6093296"/>
              <a:ext cx="288032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42" name="pole tekstowe 41"/>
          <p:cNvSpPr txBox="1"/>
          <p:nvPr/>
        </p:nvSpPr>
        <p:spPr>
          <a:xfrm>
            <a:off x="3203848" y="5589240"/>
            <a:ext cx="10615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sztywny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pojemnik</a:t>
            </a:r>
            <a:endParaRPr lang="pl-PL" dirty="0">
              <a:solidFill>
                <a:schemeClr val="bg1"/>
              </a:solidFill>
            </a:endParaRPr>
          </a:p>
        </p:txBody>
      </p:sp>
      <p:grpSp>
        <p:nvGrpSpPr>
          <p:cNvPr id="47" name="Grupa 46"/>
          <p:cNvGrpSpPr/>
          <p:nvPr/>
        </p:nvGrpSpPr>
        <p:grpSpPr>
          <a:xfrm>
            <a:off x="323526" y="2132856"/>
            <a:ext cx="1296144" cy="3384376"/>
            <a:chOff x="-2628800" y="1772816"/>
            <a:chExt cx="1296144" cy="3384376"/>
          </a:xfrm>
        </p:grpSpPr>
        <p:sp>
          <p:nvSpPr>
            <p:cNvPr id="48" name="Fala 47"/>
            <p:cNvSpPr/>
            <p:nvPr/>
          </p:nvSpPr>
          <p:spPr>
            <a:xfrm>
              <a:off x="-2628800" y="1772816"/>
              <a:ext cx="1080120" cy="3384376"/>
            </a:xfrm>
            <a:prstGeom prst="wave">
              <a:avLst>
                <a:gd name="adj1" fmla="val 4021"/>
                <a:gd name="adj2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49" name="Prostokąt 48"/>
            <p:cNvSpPr/>
            <p:nvPr/>
          </p:nvSpPr>
          <p:spPr>
            <a:xfrm>
              <a:off x="-1548680" y="2564904"/>
              <a:ext cx="144016" cy="2880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50" name="Prostokąt 49"/>
            <p:cNvSpPr/>
            <p:nvPr/>
          </p:nvSpPr>
          <p:spPr>
            <a:xfrm>
              <a:off x="-1404664" y="2492896"/>
              <a:ext cx="72008" cy="4320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</p:grpSp>
      <p:sp>
        <p:nvSpPr>
          <p:cNvPr id="53" name="Prostokąt 52"/>
          <p:cNvSpPr/>
          <p:nvPr/>
        </p:nvSpPr>
        <p:spPr>
          <a:xfrm>
            <a:off x="899590" y="3041952"/>
            <a:ext cx="2808314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60" name="Łącznik prosty 59"/>
          <p:cNvCxnSpPr/>
          <p:nvPr/>
        </p:nvCxnSpPr>
        <p:spPr>
          <a:xfrm rot="5400000">
            <a:off x="-792598" y="3753036"/>
            <a:ext cx="338437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Strzałka w dół 60"/>
          <p:cNvSpPr/>
          <p:nvPr/>
        </p:nvSpPr>
        <p:spPr>
          <a:xfrm rot="16200000">
            <a:off x="1331638" y="2681912"/>
            <a:ext cx="216024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2" name="Strzałka w dół 61"/>
          <p:cNvSpPr/>
          <p:nvPr/>
        </p:nvSpPr>
        <p:spPr>
          <a:xfrm rot="10800000">
            <a:off x="755574" y="4797152"/>
            <a:ext cx="288032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3" name="pole tekstowe 62"/>
          <p:cNvSpPr txBox="1"/>
          <p:nvPr/>
        </p:nvSpPr>
        <p:spPr>
          <a:xfrm>
            <a:off x="445625" y="5733256"/>
            <a:ext cx="814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emitor</a:t>
            </a:r>
            <a:endParaRPr lang="pl-PL" dirty="0">
              <a:solidFill>
                <a:schemeClr val="bg1"/>
              </a:solidFill>
            </a:endParaRPr>
          </a:p>
        </p:txBody>
      </p:sp>
      <p:grpSp>
        <p:nvGrpSpPr>
          <p:cNvPr id="69" name="Grupa 68"/>
          <p:cNvGrpSpPr/>
          <p:nvPr/>
        </p:nvGrpSpPr>
        <p:grpSpPr>
          <a:xfrm>
            <a:off x="3635896" y="3068963"/>
            <a:ext cx="144016" cy="2088230"/>
            <a:chOff x="3635896" y="3068962"/>
            <a:chExt cx="144015" cy="2326493"/>
          </a:xfrm>
        </p:grpSpPr>
        <p:sp>
          <p:nvSpPr>
            <p:cNvPr id="67" name="Schemat blokowy: terminator 66"/>
            <p:cNvSpPr/>
            <p:nvPr/>
          </p:nvSpPr>
          <p:spPr>
            <a:xfrm rot="5400000">
              <a:off x="2843807" y="4459350"/>
              <a:ext cx="1728194" cy="144015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dirty="0" smtClean="0">
                  <a:solidFill>
                    <a:schemeClr val="tx1"/>
                  </a:solidFill>
                </a:rPr>
                <a:t>worek</a:t>
              </a:r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68" name="Prostokąt 67"/>
            <p:cNvSpPr/>
            <p:nvPr/>
          </p:nvSpPr>
          <p:spPr>
            <a:xfrm rot="5400000">
              <a:off x="3383885" y="3370113"/>
              <a:ext cx="648022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64" name="Łza 63"/>
          <p:cNvSpPr/>
          <p:nvPr/>
        </p:nvSpPr>
        <p:spPr>
          <a:xfrm rot="19234132">
            <a:off x="3043588" y="3673551"/>
            <a:ext cx="1328629" cy="1558696"/>
          </a:xfrm>
          <a:prstGeom prst="teardrop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square" rtlCol="0" anchor="ctr"/>
          <a:lstStyle/>
          <a:p>
            <a:pPr algn="ctr"/>
            <a:r>
              <a:rPr lang="pl-PL" dirty="0" smtClean="0">
                <a:solidFill>
                  <a:schemeClr val="accent1"/>
                </a:solidFill>
              </a:rPr>
              <a:t>PRÓBKA</a:t>
            </a:r>
            <a:endParaRPr lang="pl-PL" dirty="0">
              <a:solidFill>
                <a:schemeClr val="accent1"/>
              </a:solidFill>
            </a:endParaRPr>
          </a:p>
        </p:txBody>
      </p:sp>
      <p:sp>
        <p:nvSpPr>
          <p:cNvPr id="73" name="Strzałka w dół 72"/>
          <p:cNvSpPr/>
          <p:nvPr/>
        </p:nvSpPr>
        <p:spPr>
          <a:xfrm rot="16200000">
            <a:off x="3923928" y="4725144"/>
            <a:ext cx="216024" cy="792088"/>
          </a:xfrm>
          <a:prstGeom prst="downArrow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4" name="pole tekstowe 73"/>
          <p:cNvSpPr txBox="1"/>
          <p:nvPr/>
        </p:nvSpPr>
        <p:spPr>
          <a:xfrm>
            <a:off x="4716016" y="4509120"/>
            <a:ext cx="1577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odprowadzane</a:t>
            </a:r>
          </a:p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powietrze</a:t>
            </a:r>
            <a:endParaRPr lang="pl-PL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5" name="pole tekstowe 74"/>
          <p:cNvSpPr txBox="1"/>
          <p:nvPr/>
        </p:nvSpPr>
        <p:spPr>
          <a:xfrm>
            <a:off x="2051720" y="2276872"/>
            <a:ext cx="10032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zasysana</a:t>
            </a:r>
          </a:p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próbka</a:t>
            </a:r>
            <a:endParaRPr lang="pl-PL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6" name="Picture 3" descr="P8200298"/>
          <p:cNvPicPr>
            <a:picLocks noChangeAspect="1" noChangeArrowheads="1"/>
          </p:cNvPicPr>
          <p:nvPr/>
        </p:nvPicPr>
        <p:blipFill>
          <a:blip r:embed="rId3" cstate="print"/>
          <a:srcRect t="20844" b="87"/>
          <a:stretch>
            <a:fillRect/>
          </a:stretch>
        </p:blipFill>
        <p:spPr bwMode="auto">
          <a:xfrm>
            <a:off x="6444208" y="3933056"/>
            <a:ext cx="2555776" cy="2694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908720"/>
            <a:ext cx="2232248" cy="300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Elipsa 37"/>
          <p:cNvSpPr/>
          <p:nvPr/>
        </p:nvSpPr>
        <p:spPr>
          <a:xfrm rot="427918">
            <a:off x="6412440" y="1736654"/>
            <a:ext cx="3018816" cy="1948759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ln>
            <a:solidFill>
              <a:srgbClr val="FFFF00"/>
            </a:solidFill>
          </a:ln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3" name="Elipsa 42"/>
          <p:cNvSpPr/>
          <p:nvPr/>
        </p:nvSpPr>
        <p:spPr>
          <a:xfrm rot="427918">
            <a:off x="6412440" y="4684755"/>
            <a:ext cx="3018816" cy="1948759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ln>
            <a:solidFill>
              <a:srgbClr val="FFFF00"/>
            </a:solidFill>
          </a:ln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277 L 0.00018 -0.414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03 -0.00116 L 0.20086 -0.0011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1" grpId="0" animBg="1"/>
      <p:bldP spid="61" grpId="1" animBg="1"/>
      <p:bldP spid="61" grpId="2" animBg="1"/>
      <p:bldP spid="62" grpId="0" animBg="1"/>
      <p:bldP spid="73" grpId="0" animBg="1"/>
      <p:bldP spid="73" grpId="2" animBg="1"/>
      <p:bldP spid="73" grpId="3" animBg="1"/>
      <p:bldP spid="74" grpId="0"/>
      <p:bldP spid="75" grpId="0"/>
      <p:bldP spid="38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EMISJA ZORGANIZOWANA</a:t>
            </a:r>
            <a:endParaRPr lang="pl-PL" sz="2000" b="1" dirty="0"/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WSTĘPNE ROZCIEŃCZENIE STATYCZNE</a:t>
            </a:r>
            <a:endParaRPr lang="pl-PL" sz="2000" b="1" dirty="0"/>
          </a:p>
        </p:txBody>
      </p:sp>
      <p:grpSp>
        <p:nvGrpSpPr>
          <p:cNvPr id="2" name="Grupa 30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grpSp>
        <p:nvGrpSpPr>
          <p:cNvPr id="3" name="Grupa 28"/>
          <p:cNvGrpSpPr/>
          <p:nvPr/>
        </p:nvGrpSpPr>
        <p:grpSpPr>
          <a:xfrm>
            <a:off x="2987824" y="3429000"/>
            <a:ext cx="1728192" cy="1872208"/>
            <a:chOff x="2699792" y="4365104"/>
            <a:chExt cx="1728192" cy="2088232"/>
          </a:xfrm>
        </p:grpSpPr>
        <p:sp>
          <p:nvSpPr>
            <p:cNvPr id="31" name="Prostokąt 30"/>
            <p:cNvSpPr/>
            <p:nvPr/>
          </p:nvSpPr>
          <p:spPr>
            <a:xfrm>
              <a:off x="2699792" y="4365104"/>
              <a:ext cx="1440160" cy="20882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41" name="Prostokąt 40"/>
            <p:cNvSpPr/>
            <p:nvPr/>
          </p:nvSpPr>
          <p:spPr>
            <a:xfrm>
              <a:off x="4139952" y="6093296"/>
              <a:ext cx="288032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42" name="pole tekstowe 41"/>
          <p:cNvSpPr txBox="1"/>
          <p:nvPr/>
        </p:nvSpPr>
        <p:spPr>
          <a:xfrm>
            <a:off x="3203848" y="5589240"/>
            <a:ext cx="10615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sztywny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pojemnik</a:t>
            </a:r>
            <a:endParaRPr lang="pl-PL" dirty="0">
              <a:solidFill>
                <a:schemeClr val="bg1"/>
              </a:solidFill>
            </a:endParaRPr>
          </a:p>
        </p:txBody>
      </p:sp>
      <p:grpSp>
        <p:nvGrpSpPr>
          <p:cNvPr id="4" name="Grupa 46"/>
          <p:cNvGrpSpPr/>
          <p:nvPr/>
        </p:nvGrpSpPr>
        <p:grpSpPr>
          <a:xfrm>
            <a:off x="323526" y="2132856"/>
            <a:ext cx="1296144" cy="3384376"/>
            <a:chOff x="-2628800" y="1772816"/>
            <a:chExt cx="1296144" cy="3384376"/>
          </a:xfrm>
        </p:grpSpPr>
        <p:sp>
          <p:nvSpPr>
            <p:cNvPr id="48" name="Fala 47"/>
            <p:cNvSpPr/>
            <p:nvPr/>
          </p:nvSpPr>
          <p:spPr>
            <a:xfrm>
              <a:off x="-2628800" y="1772816"/>
              <a:ext cx="1080120" cy="3384376"/>
            </a:xfrm>
            <a:prstGeom prst="wave">
              <a:avLst>
                <a:gd name="adj1" fmla="val 4021"/>
                <a:gd name="adj2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49" name="Prostokąt 48"/>
            <p:cNvSpPr/>
            <p:nvPr/>
          </p:nvSpPr>
          <p:spPr>
            <a:xfrm>
              <a:off x="-1548680" y="2564904"/>
              <a:ext cx="144016" cy="2880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50" name="Prostokąt 49"/>
            <p:cNvSpPr/>
            <p:nvPr/>
          </p:nvSpPr>
          <p:spPr>
            <a:xfrm>
              <a:off x="-1404664" y="2492896"/>
              <a:ext cx="72008" cy="4320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</p:grpSp>
      <p:sp>
        <p:nvSpPr>
          <p:cNvPr id="53" name="Prostokąt 52"/>
          <p:cNvSpPr/>
          <p:nvPr/>
        </p:nvSpPr>
        <p:spPr>
          <a:xfrm>
            <a:off x="899590" y="3041952"/>
            <a:ext cx="2808314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60" name="Łącznik prosty 59"/>
          <p:cNvCxnSpPr/>
          <p:nvPr/>
        </p:nvCxnSpPr>
        <p:spPr>
          <a:xfrm rot="5400000">
            <a:off x="-792598" y="3753036"/>
            <a:ext cx="338437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Strzałka w dół 60"/>
          <p:cNvSpPr/>
          <p:nvPr/>
        </p:nvSpPr>
        <p:spPr>
          <a:xfrm rot="16200000">
            <a:off x="1331638" y="2681912"/>
            <a:ext cx="216024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2" name="Strzałka w dół 61"/>
          <p:cNvSpPr/>
          <p:nvPr/>
        </p:nvSpPr>
        <p:spPr>
          <a:xfrm rot="10800000">
            <a:off x="755574" y="4797152"/>
            <a:ext cx="288032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3" name="pole tekstowe 62"/>
          <p:cNvSpPr txBox="1"/>
          <p:nvPr/>
        </p:nvSpPr>
        <p:spPr>
          <a:xfrm>
            <a:off x="445625" y="5733256"/>
            <a:ext cx="814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emitor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73" name="Strzałka w dół 72"/>
          <p:cNvSpPr/>
          <p:nvPr/>
        </p:nvSpPr>
        <p:spPr>
          <a:xfrm rot="16200000">
            <a:off x="3923928" y="4725144"/>
            <a:ext cx="216024" cy="792088"/>
          </a:xfrm>
          <a:prstGeom prst="downArrow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4" name="pole tekstowe 73"/>
          <p:cNvSpPr txBox="1"/>
          <p:nvPr/>
        </p:nvSpPr>
        <p:spPr>
          <a:xfrm>
            <a:off x="4716016" y="4509120"/>
            <a:ext cx="1577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odprowadzane</a:t>
            </a:r>
          </a:p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powietrze</a:t>
            </a:r>
            <a:endParaRPr lang="pl-PL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5" name="pole tekstowe 74"/>
          <p:cNvSpPr txBox="1"/>
          <p:nvPr/>
        </p:nvSpPr>
        <p:spPr>
          <a:xfrm>
            <a:off x="2051720" y="2276872"/>
            <a:ext cx="10032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zasysana</a:t>
            </a:r>
          </a:p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próbka</a:t>
            </a:r>
            <a:endParaRPr lang="pl-PL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6" name="Picture 3" descr="P8200298"/>
          <p:cNvPicPr>
            <a:picLocks noChangeAspect="1" noChangeArrowheads="1"/>
          </p:cNvPicPr>
          <p:nvPr/>
        </p:nvPicPr>
        <p:blipFill>
          <a:blip r:embed="rId4" cstate="print"/>
          <a:srcRect t="20844" b="87"/>
          <a:stretch>
            <a:fillRect/>
          </a:stretch>
        </p:blipFill>
        <p:spPr bwMode="auto">
          <a:xfrm>
            <a:off x="6444208" y="3933056"/>
            <a:ext cx="2555776" cy="2694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908720"/>
            <a:ext cx="2232248" cy="300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8" name="Grupa 37"/>
          <p:cNvGrpSpPr/>
          <p:nvPr/>
        </p:nvGrpSpPr>
        <p:grpSpPr>
          <a:xfrm>
            <a:off x="3576056" y="3068963"/>
            <a:ext cx="389513" cy="1938651"/>
            <a:chOff x="3576056" y="3068963"/>
            <a:chExt cx="389513" cy="1938651"/>
          </a:xfrm>
        </p:grpSpPr>
        <p:sp>
          <p:nvSpPr>
            <p:cNvPr id="68" name="Prostokąt 67"/>
            <p:cNvSpPr/>
            <p:nvPr/>
          </p:nvSpPr>
          <p:spPr>
            <a:xfrm rot="5400000">
              <a:off x="3417068" y="3336931"/>
              <a:ext cx="581656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6" name="Łza 35"/>
            <p:cNvSpPr/>
            <p:nvPr/>
          </p:nvSpPr>
          <p:spPr>
            <a:xfrm rot="20330733">
              <a:off x="3576056" y="3670247"/>
              <a:ext cx="389513" cy="1337367"/>
            </a:xfrm>
            <a:prstGeom prst="teardrop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rtlCol="0" anchor="ctr">
              <a:spAutoFit/>
            </a:bodyPr>
            <a:lstStyle/>
            <a:p>
              <a:pPr algn="ctr"/>
              <a:r>
                <a:rPr lang="pl-PL" dirty="0" smtClean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powietrze</a:t>
              </a:r>
              <a:endParaRPr lang="pl-PL" dirty="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64" name="Łza 63"/>
          <p:cNvSpPr/>
          <p:nvPr/>
        </p:nvSpPr>
        <p:spPr>
          <a:xfrm rot="19234132">
            <a:off x="3043589" y="3673551"/>
            <a:ext cx="1328629" cy="1558696"/>
          </a:xfrm>
          <a:prstGeom prst="teardrop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square" rtlCol="0" anchor="ctr"/>
          <a:lstStyle/>
          <a:p>
            <a:pPr algn="ctr"/>
            <a:r>
              <a:rPr lang="pl-PL" dirty="0" smtClean="0">
                <a:solidFill>
                  <a:schemeClr val="accent1"/>
                </a:solidFill>
              </a:rPr>
              <a:t>PRÓBKA</a:t>
            </a:r>
            <a:endParaRPr lang="pl-PL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277 L 0.00018 -0.414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03 -0.00116 L 0.20086 -0.0011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1" grpId="0" animBg="1"/>
      <p:bldP spid="61" grpId="1" animBg="1"/>
      <p:bldP spid="61" grpId="2" animBg="1"/>
      <p:bldP spid="62" grpId="0" animBg="1"/>
      <p:bldP spid="73" grpId="0" animBg="1"/>
      <p:bldP spid="73" grpId="1" animBg="1"/>
      <p:bldP spid="73" grpId="2" animBg="1"/>
      <p:bldP spid="74" grpId="0"/>
      <p:bldP spid="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EMISJA ZORGANIZOWANA</a:t>
            </a:r>
            <a:endParaRPr lang="pl-PL" sz="2000" b="1" dirty="0"/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WSTĘPNE ROZCIEŃCZENIE DYNAMICZNE</a:t>
            </a:r>
            <a:endParaRPr lang="pl-PL" sz="2000" b="1" dirty="0"/>
          </a:p>
        </p:txBody>
      </p:sp>
      <p:grpSp>
        <p:nvGrpSpPr>
          <p:cNvPr id="2" name="Grupa 30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grpSp>
        <p:nvGrpSpPr>
          <p:cNvPr id="38" name="Grupa 37"/>
          <p:cNvGrpSpPr/>
          <p:nvPr/>
        </p:nvGrpSpPr>
        <p:grpSpPr>
          <a:xfrm>
            <a:off x="323526" y="2132856"/>
            <a:ext cx="1296144" cy="3384376"/>
            <a:chOff x="-2628800" y="1772816"/>
            <a:chExt cx="1296144" cy="3384376"/>
          </a:xfrm>
        </p:grpSpPr>
        <p:sp>
          <p:nvSpPr>
            <p:cNvPr id="43" name="Fala 42"/>
            <p:cNvSpPr/>
            <p:nvPr/>
          </p:nvSpPr>
          <p:spPr>
            <a:xfrm>
              <a:off x="-2628800" y="1772816"/>
              <a:ext cx="1080120" cy="3384376"/>
            </a:xfrm>
            <a:prstGeom prst="wave">
              <a:avLst>
                <a:gd name="adj1" fmla="val 4021"/>
                <a:gd name="adj2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44" name="Prostokąt 43"/>
            <p:cNvSpPr/>
            <p:nvPr/>
          </p:nvSpPr>
          <p:spPr>
            <a:xfrm>
              <a:off x="-1548680" y="2564904"/>
              <a:ext cx="144016" cy="2880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45" name="Prostokąt 44"/>
            <p:cNvSpPr/>
            <p:nvPr/>
          </p:nvSpPr>
          <p:spPr>
            <a:xfrm>
              <a:off x="-1404664" y="2492896"/>
              <a:ext cx="72008" cy="4320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</p:grpSp>
      <p:sp>
        <p:nvSpPr>
          <p:cNvPr id="46" name="Prostokąt 45"/>
          <p:cNvSpPr/>
          <p:nvPr/>
        </p:nvSpPr>
        <p:spPr>
          <a:xfrm>
            <a:off x="899590" y="3041952"/>
            <a:ext cx="1512168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51" name="Grupa 50"/>
          <p:cNvGrpSpPr/>
          <p:nvPr/>
        </p:nvGrpSpPr>
        <p:grpSpPr>
          <a:xfrm rot="5400000">
            <a:off x="2123727" y="4509121"/>
            <a:ext cx="2232250" cy="216024"/>
            <a:chOff x="3491880" y="4131000"/>
            <a:chExt cx="2232250" cy="216024"/>
          </a:xfrm>
        </p:grpSpPr>
        <p:sp>
          <p:nvSpPr>
            <p:cNvPr id="52" name="Prostokąt 51"/>
            <p:cNvSpPr/>
            <p:nvPr/>
          </p:nvSpPr>
          <p:spPr>
            <a:xfrm>
              <a:off x="3491880" y="4221088"/>
              <a:ext cx="504056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54" name="Schemat blokowy: terminator 53"/>
            <p:cNvSpPr/>
            <p:nvPr/>
          </p:nvSpPr>
          <p:spPr>
            <a:xfrm>
              <a:off x="3995936" y="4131000"/>
              <a:ext cx="1728194" cy="216024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dirty="0" smtClean="0">
                  <a:solidFill>
                    <a:schemeClr val="tx1"/>
                  </a:solidFill>
                </a:rPr>
                <a:t>worek</a:t>
              </a:r>
              <a:endParaRPr lang="pl-PL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5" name="Łącznik prosty 54"/>
          <p:cNvCxnSpPr/>
          <p:nvPr/>
        </p:nvCxnSpPr>
        <p:spPr>
          <a:xfrm rot="5400000">
            <a:off x="-792598" y="3753036"/>
            <a:ext cx="338437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trzałka w dół 55"/>
          <p:cNvSpPr/>
          <p:nvPr/>
        </p:nvSpPr>
        <p:spPr>
          <a:xfrm rot="16200000">
            <a:off x="1331638" y="2681912"/>
            <a:ext cx="216024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7" name="Strzałka w dół 56"/>
          <p:cNvSpPr/>
          <p:nvPr/>
        </p:nvSpPr>
        <p:spPr>
          <a:xfrm rot="10800000">
            <a:off x="755574" y="4797152"/>
            <a:ext cx="288032" cy="792088"/>
          </a:xfrm>
          <a:prstGeom prst="downArrow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8" name="pole tekstowe 57"/>
          <p:cNvSpPr txBox="1"/>
          <p:nvPr/>
        </p:nvSpPr>
        <p:spPr>
          <a:xfrm>
            <a:off x="445625" y="5733256"/>
            <a:ext cx="814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emitor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59" name="Łza 58"/>
          <p:cNvSpPr/>
          <p:nvPr/>
        </p:nvSpPr>
        <p:spPr>
          <a:xfrm rot="19001714">
            <a:off x="2550096" y="4208677"/>
            <a:ext cx="1539958" cy="1854617"/>
          </a:xfrm>
          <a:prstGeom prst="teardrop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square" lIns="0" rIns="0" rtlCol="0" anchor="ctr"/>
          <a:lstStyle/>
          <a:p>
            <a:pPr algn="ctr"/>
            <a:r>
              <a:rPr lang="pl-PL" sz="1400" dirty="0" smtClean="0">
                <a:solidFill>
                  <a:schemeClr val="accent1"/>
                </a:solidFill>
              </a:rPr>
              <a:t>DYNAMICZNIE ROZCIEŃCZONA PRÓBKA</a:t>
            </a:r>
            <a:endParaRPr lang="pl-PL" sz="1400" dirty="0">
              <a:solidFill>
                <a:schemeClr val="accent1"/>
              </a:solidFill>
            </a:endParaRPr>
          </a:p>
        </p:txBody>
      </p:sp>
      <p:sp>
        <p:nvSpPr>
          <p:cNvPr id="65" name="Prostokąt 64"/>
          <p:cNvSpPr/>
          <p:nvPr/>
        </p:nvSpPr>
        <p:spPr>
          <a:xfrm rot="5400000">
            <a:off x="2807803" y="2312878"/>
            <a:ext cx="864095" cy="7200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66" name="Strzałka w dół 65"/>
          <p:cNvSpPr/>
          <p:nvPr/>
        </p:nvSpPr>
        <p:spPr>
          <a:xfrm>
            <a:off x="3131840" y="1484784"/>
            <a:ext cx="216024" cy="792088"/>
          </a:xfrm>
          <a:prstGeom prst="downArrow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7" name="pole tekstowe 66"/>
          <p:cNvSpPr txBox="1"/>
          <p:nvPr/>
        </p:nvSpPr>
        <p:spPr>
          <a:xfrm>
            <a:off x="3347864" y="1772816"/>
            <a:ext cx="111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czyste</a:t>
            </a:r>
          </a:p>
          <a:p>
            <a:r>
              <a:rPr lang="pl-PL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powietrze</a:t>
            </a:r>
            <a:endParaRPr lang="pl-PL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8142" y="1052736"/>
            <a:ext cx="2365858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204864"/>
            <a:ext cx="2304256" cy="3379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517232"/>
            <a:ext cx="1682672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18759" y="3717032"/>
            <a:ext cx="2325241" cy="2970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Prostokąt 46"/>
          <p:cNvSpPr/>
          <p:nvPr/>
        </p:nvSpPr>
        <p:spPr>
          <a:xfrm>
            <a:off x="2411758" y="2780928"/>
            <a:ext cx="165618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>
                <a:solidFill>
                  <a:schemeClr val="tx1"/>
                </a:solidFill>
              </a:rPr>
              <a:t>Urządzenie rozcieńczające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6" name="Elipsa 35"/>
          <p:cNvSpPr/>
          <p:nvPr/>
        </p:nvSpPr>
        <p:spPr>
          <a:xfrm rot="427918">
            <a:off x="6625512" y="4544966"/>
            <a:ext cx="3018816" cy="1948759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ln>
            <a:solidFill>
              <a:srgbClr val="FFFF00"/>
            </a:solidFill>
          </a:ln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277 L 0.00018 -0.414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88529E-6 L 0.20086 -0.0011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5.3654E-7 L -0.00399 0.1732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6" grpId="2" animBg="1"/>
      <p:bldP spid="57" grpId="0" animBg="1"/>
      <p:bldP spid="59" grpId="0" animBg="1"/>
      <p:bldP spid="66" grpId="0" animBg="1"/>
      <p:bldP spid="66" grpId="1" animBg="1"/>
      <p:bldP spid="66" grpId="2" animBg="1"/>
      <p:bldP spid="67" grpId="0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6359" y="1124744"/>
            <a:ext cx="2036121" cy="2738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3990" y="1052736"/>
            <a:ext cx="2000258" cy="2898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655" y="1414883"/>
            <a:ext cx="4229337" cy="2950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4038750"/>
            <a:ext cx="4032448" cy="2630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3986" y="4293096"/>
            <a:ext cx="420600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9" cstate="print"/>
          <a:srcRect t="14429" r="17285"/>
          <a:stretch>
            <a:fillRect/>
          </a:stretch>
        </p:blipFill>
        <p:spPr bwMode="auto">
          <a:xfrm>
            <a:off x="251520" y="1484784"/>
            <a:ext cx="6624736" cy="51396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" name="Picture 3" descr="kolpak od dolu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60032" y="1052736"/>
            <a:ext cx="3934369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EMISJA NIEZORGANIZOWANA</a:t>
            </a:r>
            <a:endParaRPr lang="pl-PL" sz="2000" b="1" dirty="0"/>
          </a:p>
        </p:txBody>
      </p:sp>
      <p:grpSp>
        <p:nvGrpSpPr>
          <p:cNvPr id="29" name="Grupa 28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21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i="1" dirty="0" smtClean="0"/>
              <a:t>Załącznik informacyjny</a:t>
            </a:r>
            <a:endParaRPr lang="pl-PL" sz="2000" i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0" y="974055"/>
            <a:ext cx="4608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dirty="0"/>
              <a:t>Przykłady olfaktometrów dynamicznych:</a:t>
            </a:r>
          </a:p>
        </p:txBody>
      </p:sp>
      <p:pic>
        <p:nvPicPr>
          <p:cNvPr id="23" name="Picture 11" descr="air_acal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916832"/>
            <a:ext cx="1701800" cy="266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14" descr="Obraz1"/>
          <p:cNvPicPr>
            <a:picLocks noChangeAspect="1" noChangeArrowheads="1"/>
          </p:cNvPicPr>
          <p:nvPr/>
        </p:nvPicPr>
        <p:blipFill>
          <a:blip r:embed="rId4" cstate="print"/>
          <a:srcRect l="5374" t="50618" r="52661" b="8803"/>
          <a:stretch>
            <a:fillRect/>
          </a:stretch>
        </p:blipFill>
        <p:spPr bwMode="auto">
          <a:xfrm>
            <a:off x="5940425" y="1988270"/>
            <a:ext cx="3203575" cy="2490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Obraz 126" descr="IMG_02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2059708"/>
            <a:ext cx="3455988" cy="2479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METODA OLFAKTOMETRII DYNAMICZNEJ</a:t>
            </a:r>
            <a:endParaRPr lang="pl-PL" sz="2000" b="1" dirty="0"/>
          </a:p>
        </p:txBody>
      </p:sp>
      <p:grpSp>
        <p:nvGrpSpPr>
          <p:cNvPr id="34" name="Grupa 33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5276239"/>
            <a:ext cx="1460748" cy="1393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5319517"/>
            <a:ext cx="2162370" cy="1349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766616">
            <a:off x="816591" y="3786301"/>
            <a:ext cx="3569681" cy="154309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768243">
            <a:off x="4924247" y="3788329"/>
            <a:ext cx="3794875" cy="159844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9" name="Elipsa 28"/>
          <p:cNvSpPr/>
          <p:nvPr/>
        </p:nvSpPr>
        <p:spPr>
          <a:xfrm rot="13388602">
            <a:off x="-831386" y="2032417"/>
            <a:ext cx="3741330" cy="2748517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0" name="Elipsa 29"/>
          <p:cNvSpPr/>
          <p:nvPr/>
        </p:nvSpPr>
        <p:spPr>
          <a:xfrm rot="8364791">
            <a:off x="2330239" y="253844"/>
            <a:ext cx="7147816" cy="5270191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1" name="Elipsa 30"/>
          <p:cNvSpPr/>
          <p:nvPr/>
        </p:nvSpPr>
        <p:spPr>
          <a:xfrm rot="8364791">
            <a:off x="-351393" y="639475"/>
            <a:ext cx="6606425" cy="4795341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2" name="Elipsa 31"/>
          <p:cNvSpPr/>
          <p:nvPr/>
        </p:nvSpPr>
        <p:spPr>
          <a:xfrm rot="3662435">
            <a:off x="4029939" y="1410038"/>
            <a:ext cx="6606425" cy="4795341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1" name="Elipsa 40"/>
          <p:cNvSpPr/>
          <p:nvPr/>
        </p:nvSpPr>
        <p:spPr>
          <a:xfrm rot="19509214">
            <a:off x="1990495" y="1564389"/>
            <a:ext cx="3794857" cy="2993021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ln>
            <a:solidFill>
              <a:srgbClr val="FFFF00"/>
            </a:solidFill>
          </a:ln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Prostokąt zaokrąglony 36"/>
          <p:cNvSpPr/>
          <p:nvPr/>
        </p:nvSpPr>
        <p:spPr>
          <a:xfrm>
            <a:off x="467544" y="4653136"/>
            <a:ext cx="8280920" cy="2016224"/>
          </a:xfrm>
          <a:prstGeom prst="roundRect">
            <a:avLst>
              <a:gd name="adj" fmla="val 5006"/>
            </a:avLst>
          </a:prstGeom>
          <a:solidFill>
            <a:schemeClr val="accent3">
              <a:lumMod val="75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0" y="1506270"/>
            <a:ext cx="35290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dirty="0"/>
              <a:t>Fragment normy PN-EN 13725 (str. 35):</a:t>
            </a:r>
          </a:p>
        </p:txBody>
      </p:sp>
      <p:graphicFrame>
        <p:nvGraphicFramePr>
          <p:cNvPr id="23" name="Object 20"/>
          <p:cNvGraphicFramePr>
            <a:graphicFrameLocks noChangeAspect="1"/>
          </p:cNvGraphicFramePr>
          <p:nvPr/>
        </p:nvGraphicFramePr>
        <p:xfrm>
          <a:off x="457969" y="1916832"/>
          <a:ext cx="8218487" cy="2568575"/>
        </p:xfrm>
        <a:graphic>
          <a:graphicData uri="http://schemas.openxmlformats.org/presentationml/2006/ole">
            <p:oleObj spid="_x0000_s6145" name="Obraz - mapa bitowa" r:id="rId5" imgW="8228571" imgH="2572109" progId="PBrush">
              <p:embed/>
            </p:oleObj>
          </a:graphicData>
        </a:graphic>
      </p:graphicFrame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600844" y="3573016"/>
            <a:ext cx="8064500" cy="2159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600844" y="3788916"/>
            <a:ext cx="8064500" cy="1980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600844" y="3981600"/>
            <a:ext cx="8064500" cy="216272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600844" y="4201200"/>
            <a:ext cx="6121400" cy="2159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1376734" y="4653136"/>
            <a:ext cx="621960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KRYTERIA SELEKCJI KANDATÓW DO ZESPOŁU (wg PN-EN 13725)</a:t>
            </a: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2915816" y="5373216"/>
            <a:ext cx="3733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b="1" i="1" dirty="0" err="1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ITE</a:t>
            </a:r>
            <a:r>
              <a:rPr lang="pl-PL" b="1" i="1" baseline="-25000" dirty="0" err="1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n-butanol</a:t>
            </a:r>
            <a:r>
              <a:rPr lang="pl-PL" b="1" baseline="-25000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pl-PL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Є</a:t>
            </a:r>
            <a:r>
              <a:rPr lang="pl-PL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&lt;20ppb, 80ppb&gt;</a:t>
            </a: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3946525" y="6230639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b="1" i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</a:t>
            </a:r>
            <a:r>
              <a:rPr lang="pl-PL" b="1" i="1" baseline="-25000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ITE </a:t>
            </a:r>
            <a:r>
              <a:rPr lang="pl-PL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&lt; 2,3</a:t>
            </a:r>
          </a:p>
        </p:txBody>
      </p:sp>
      <p:sp>
        <p:nvSpPr>
          <p:cNvPr id="31" name="Text Box 35"/>
          <p:cNvSpPr txBox="1">
            <a:spLocks noChangeArrowheads="1"/>
          </p:cNvSpPr>
          <p:nvPr/>
        </p:nvSpPr>
        <p:spPr bwMode="auto">
          <a:xfrm>
            <a:off x="384175" y="5168923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l-PL"/>
          </a:p>
        </p:txBody>
      </p:sp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445165" y="5003884"/>
            <a:ext cx="83032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pl-PL" dirty="0">
                <a:solidFill>
                  <a:schemeClr val="bg1"/>
                </a:solidFill>
              </a:rPr>
              <a:t> Średnia geometryczna z indywidualnych oszacowań progu </a:t>
            </a:r>
            <a:r>
              <a:rPr lang="pl-PL" dirty="0" err="1">
                <a:solidFill>
                  <a:schemeClr val="bg1"/>
                </a:solidFill>
              </a:rPr>
              <a:t>wyczuwalnośći</a:t>
            </a:r>
            <a:r>
              <a:rPr lang="pl-PL" dirty="0">
                <a:solidFill>
                  <a:schemeClr val="bg1"/>
                </a:solidFill>
              </a:rPr>
              <a:t> </a:t>
            </a:r>
            <a:r>
              <a:rPr lang="pl-PL" i="1" dirty="0" err="1">
                <a:solidFill>
                  <a:schemeClr val="bg1"/>
                </a:solidFill>
              </a:rPr>
              <a:t>n</a:t>
            </a:r>
            <a:r>
              <a:rPr lang="pl-PL" dirty="0" err="1">
                <a:solidFill>
                  <a:schemeClr val="bg1"/>
                </a:solidFill>
              </a:rPr>
              <a:t>-butanolu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33" name="Text Box 37"/>
          <p:cNvSpPr txBox="1">
            <a:spLocks noChangeArrowheads="1"/>
          </p:cNvSpPr>
          <p:nvPr/>
        </p:nvSpPr>
        <p:spPr bwMode="auto">
          <a:xfrm>
            <a:off x="467544" y="5867980"/>
            <a:ext cx="65012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pl-PL" dirty="0">
                <a:solidFill>
                  <a:schemeClr val="bg1"/>
                </a:solidFill>
              </a:rPr>
              <a:t> antylogarytm z odchylenia standardowego logarytmów </a:t>
            </a:r>
            <a:r>
              <a:rPr lang="pl-PL" i="1" dirty="0" err="1">
                <a:solidFill>
                  <a:schemeClr val="bg1"/>
                </a:solidFill>
              </a:rPr>
              <a:t>ITE</a:t>
            </a:r>
            <a:r>
              <a:rPr lang="pl-PL" i="1" baseline="-25000" dirty="0" err="1">
                <a:solidFill>
                  <a:schemeClr val="bg1"/>
                </a:solidFill>
              </a:rPr>
              <a:t>n-</a:t>
            </a:r>
            <a:r>
              <a:rPr lang="pl-PL" baseline="-25000" dirty="0" err="1">
                <a:solidFill>
                  <a:schemeClr val="bg1"/>
                </a:solidFill>
              </a:rPr>
              <a:t>butanol</a:t>
            </a:r>
            <a:r>
              <a:rPr lang="pl-PL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600844" y="2997076"/>
            <a:ext cx="8064500" cy="2159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" name="Rectangle 40"/>
          <p:cNvSpPr>
            <a:spLocks noChangeArrowheads="1"/>
          </p:cNvSpPr>
          <p:nvPr/>
        </p:nvSpPr>
        <p:spPr bwMode="auto">
          <a:xfrm>
            <a:off x="600844" y="3213100"/>
            <a:ext cx="4032250" cy="2159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METODA OLFAKTOMETRII DYNAMICZNEJ</a:t>
            </a:r>
            <a:endParaRPr lang="pl-PL" sz="2000" b="1" dirty="0"/>
          </a:p>
        </p:txBody>
      </p:sp>
      <p:grpSp>
        <p:nvGrpSpPr>
          <p:cNvPr id="43" name="Grupa 42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45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46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48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49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SELEKCJA DO ZESPOŁU </a:t>
            </a:r>
            <a:endParaRPr lang="pl-PL" sz="2000" b="1" dirty="0"/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612899" y="2420888"/>
            <a:ext cx="7992888" cy="216024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9" name="Rectangle 40"/>
          <p:cNvSpPr>
            <a:spLocks noChangeArrowheads="1"/>
          </p:cNvSpPr>
          <p:nvPr/>
        </p:nvSpPr>
        <p:spPr bwMode="auto">
          <a:xfrm>
            <a:off x="612899" y="2636912"/>
            <a:ext cx="6696744" cy="216024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9" grpId="0"/>
      <p:bldP spid="30" grpId="0"/>
      <p:bldP spid="32" grpId="0"/>
      <p:bldP spid="33" grpId="0"/>
      <p:bldP spid="34" grpId="0" animBg="1"/>
      <p:bldP spid="35" grpId="0" animBg="1"/>
      <p:bldP spid="38" grpId="1" animBg="1"/>
      <p:bldP spid="3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4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005064"/>
            <a:ext cx="318997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METODA OLFAKTOMETRII DYNAMICZNEJ</a:t>
            </a:r>
            <a:endParaRPr lang="pl-PL" sz="2000" b="1" dirty="0"/>
          </a:p>
        </p:txBody>
      </p:sp>
      <p:grpSp>
        <p:nvGrpSpPr>
          <p:cNvPr id="27" name="Grupa 26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pic>
        <p:nvPicPr>
          <p:cNvPr id="20" name="n_butanol_TO7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27517" y="1844824"/>
            <a:ext cx="5352595" cy="40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32826" y="1628800"/>
            <a:ext cx="320443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0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 cstate="print"/>
          <a:srcRect t="11430"/>
          <a:stretch>
            <a:fillRect/>
          </a:stretch>
        </p:blipFill>
        <p:spPr bwMode="auto">
          <a:xfrm>
            <a:off x="827584" y="1430677"/>
            <a:ext cx="7488832" cy="5238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Grupa 13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24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METODA OLFAKTOMETRII DYNAMICZNEJ</a:t>
            </a:r>
            <a:endParaRPr lang="pl-PL" sz="2000" b="1" dirty="0"/>
          </a:p>
        </p:txBody>
      </p:sp>
      <p:sp>
        <p:nvSpPr>
          <p:cNvPr id="20" name="pole tekstowe 19"/>
          <p:cNvSpPr txBox="1"/>
          <p:nvPr/>
        </p:nvSpPr>
        <p:spPr>
          <a:xfrm>
            <a:off x="971600" y="980728"/>
            <a:ext cx="2152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/>
              <a:t>RAPORT Z POMIARU</a:t>
            </a:r>
            <a:endParaRPr lang="pl-PL" b="1" dirty="0"/>
          </a:p>
        </p:txBody>
      </p:sp>
      <p:sp>
        <p:nvSpPr>
          <p:cNvPr id="30" name="Elipsa 29"/>
          <p:cNvSpPr/>
          <p:nvPr/>
        </p:nvSpPr>
        <p:spPr>
          <a:xfrm rot="19661181">
            <a:off x="2330157" y="1486682"/>
            <a:ext cx="3784856" cy="1789347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6" descr="MPj040202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786058"/>
            <a:ext cx="2806842" cy="3509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7" descr="smród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2500306"/>
            <a:ext cx="2643206" cy="3950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0" descr="100_025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2946018"/>
            <a:ext cx="4643438" cy="34833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0" y="1071546"/>
            <a:ext cx="4786346" cy="3357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Grupa 9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1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a 13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24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METODA OLFAKTOMETRII DYNAMICZNEJ</a:t>
            </a:r>
            <a:endParaRPr lang="pl-PL" sz="2000" b="1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3508313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0286" y="3861048"/>
            <a:ext cx="4198218" cy="2664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916832"/>
            <a:ext cx="3207419" cy="2989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365104"/>
            <a:ext cx="3397175" cy="2310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6242" y="980728"/>
            <a:ext cx="3497758" cy="2593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pole tekstowe 24"/>
          <p:cNvSpPr txBox="1"/>
          <p:nvPr/>
        </p:nvSpPr>
        <p:spPr>
          <a:xfrm>
            <a:off x="381529" y="450912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Ferma trzody chlewnej</a:t>
            </a:r>
            <a:endParaRPr lang="pl-PL" dirty="0"/>
          </a:p>
        </p:txBody>
      </p:sp>
      <p:sp>
        <p:nvSpPr>
          <p:cNvPr id="26" name="pole tekstowe 25"/>
          <p:cNvSpPr txBox="1"/>
          <p:nvPr/>
        </p:nvSpPr>
        <p:spPr>
          <a:xfrm>
            <a:off x="560048" y="1268760"/>
            <a:ext cx="2715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Produkcja oleju roślinnego</a:t>
            </a:r>
            <a:endParaRPr lang="pl-PL" dirty="0"/>
          </a:p>
        </p:txBody>
      </p:sp>
      <p:sp>
        <p:nvSpPr>
          <p:cNvPr id="27" name="pole tekstowe 26"/>
          <p:cNvSpPr txBox="1"/>
          <p:nvPr/>
        </p:nvSpPr>
        <p:spPr>
          <a:xfrm>
            <a:off x="5809011" y="3933056"/>
            <a:ext cx="3299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Produkcja nawozów fosforowych</a:t>
            </a:r>
            <a:endParaRPr lang="pl-PL" dirty="0"/>
          </a:p>
        </p:txBody>
      </p:sp>
      <p:sp>
        <p:nvSpPr>
          <p:cNvPr id="28" name="pole tekstowe 27"/>
          <p:cNvSpPr txBox="1"/>
          <p:nvPr/>
        </p:nvSpPr>
        <p:spPr>
          <a:xfrm>
            <a:off x="6012160" y="1115452"/>
            <a:ext cx="1983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Produkcja chipsów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692696"/>
            <a:ext cx="6768751" cy="5787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a 10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a 8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0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1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   TRIANGLE ODOUR BAG METHOD</a:t>
            </a:r>
            <a:endParaRPr lang="pl-PL" sz="2000" b="1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5" cstate="print"/>
          <a:srcRect t="6191"/>
          <a:stretch>
            <a:fillRect/>
          </a:stretch>
        </p:blipFill>
        <p:spPr bwMode="auto">
          <a:xfrm>
            <a:off x="5220072" y="1052736"/>
            <a:ext cx="3714477" cy="2590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6" cstate="print"/>
          <a:srcRect t="7663"/>
          <a:stretch>
            <a:fillRect/>
          </a:stretch>
        </p:blipFill>
        <p:spPr bwMode="auto">
          <a:xfrm>
            <a:off x="5148064" y="4386636"/>
            <a:ext cx="3632025" cy="1994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7" cstate="print"/>
          <a:srcRect t="6611"/>
          <a:stretch>
            <a:fillRect/>
          </a:stretch>
        </p:blipFill>
        <p:spPr bwMode="auto">
          <a:xfrm>
            <a:off x="7448456" y="2564904"/>
            <a:ext cx="1732056" cy="1960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NVEExport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251520" y="1931640"/>
            <a:ext cx="48768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6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a 8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0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1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SELEKCJA JAPOŃSKA</a:t>
            </a:r>
            <a:endParaRPr lang="pl-PL" sz="2000" b="1" dirty="0"/>
          </a:p>
        </p:txBody>
      </p:sp>
      <p:pic>
        <p:nvPicPr>
          <p:cNvPr id="16" name="2z5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547664" y="1600200"/>
            <a:ext cx="6182816" cy="463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7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5" cstate="print"/>
          <a:srcRect l="10161" t="8627" r="24968" b="2588"/>
          <a:stretch>
            <a:fillRect/>
          </a:stretch>
        </p:blipFill>
        <p:spPr bwMode="auto">
          <a:xfrm>
            <a:off x="251520" y="3501008"/>
            <a:ext cx="3199731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4437112"/>
            <a:ext cx="2088232" cy="2146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7" cstate="print"/>
          <a:srcRect t="16328" r="7826" b="8981"/>
          <a:stretch>
            <a:fillRect/>
          </a:stretch>
        </p:blipFill>
        <p:spPr bwMode="auto">
          <a:xfrm>
            <a:off x="3707904" y="4437112"/>
            <a:ext cx="2735734" cy="2123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5" name="Picture 15" descr="P1080157"/>
          <p:cNvPicPr>
            <a:picLocks noChangeAspect="1" noChangeArrowheads="1"/>
          </p:cNvPicPr>
          <p:nvPr/>
        </p:nvPicPr>
        <p:blipFill>
          <a:blip r:embed="rId8" cstate="print"/>
          <a:srcRect l="5426" t="14764" r="1108" b="3249"/>
          <a:stretch>
            <a:fillRect/>
          </a:stretch>
        </p:blipFill>
        <p:spPr bwMode="auto">
          <a:xfrm>
            <a:off x="251520" y="1196752"/>
            <a:ext cx="315777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Grupa 12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1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OLFAKTOMETR TERENOWY NASAL RANGER</a:t>
            </a:r>
            <a:endParaRPr lang="pl-PL" sz="2000" b="1" dirty="0"/>
          </a:p>
        </p:txBody>
      </p:sp>
      <p:pic>
        <p:nvPicPr>
          <p:cNvPr id="27" name="NVEExport.0003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139952" y="1124744"/>
            <a:ext cx="4104456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8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a 8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0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1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SELEKCJA AMERYKAŃSKA</a:t>
            </a:r>
            <a:endParaRPr lang="pl-PL" sz="2000" b="1" dirty="0"/>
          </a:p>
        </p:txBody>
      </p:sp>
      <p:pic>
        <p:nvPicPr>
          <p:cNvPr id="18" name="PEN-TESt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365515" y="1600200"/>
            <a:ext cx="6374837" cy="47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8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pole tekstowe 15"/>
          <p:cNvSpPr txBox="1"/>
          <p:nvPr/>
        </p:nvSpPr>
        <p:spPr>
          <a:xfrm>
            <a:off x="0" y="908720"/>
            <a:ext cx="23214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 dirty="0" smtClean="0">
                <a:latin typeface="Arial" pitchFamily="34" charset="0"/>
                <a:cs typeface="Arial" pitchFamily="34" charset="0"/>
              </a:rPr>
              <a:t>Prawo Webera Fechnera:</a:t>
            </a:r>
            <a:endParaRPr lang="pl-PL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upa 17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24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pic>
        <p:nvPicPr>
          <p:cNvPr id="89107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3799" y="3573016"/>
            <a:ext cx="5520201" cy="3015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268760"/>
            <a:ext cx="361989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 WYKORZYSTANIE PRAWA WEBERA FECHNERA</a:t>
            </a:r>
            <a:endParaRPr lang="pl-PL" sz="2000" b="1" dirty="0"/>
          </a:p>
        </p:txBody>
      </p:sp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933056"/>
            <a:ext cx="2076450" cy="64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6" cstate="print"/>
          <a:srcRect b="34720"/>
          <a:stretch>
            <a:fillRect/>
          </a:stretch>
        </p:blipFill>
        <p:spPr bwMode="auto">
          <a:xfrm>
            <a:off x="323528" y="4725144"/>
            <a:ext cx="3168352" cy="17628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1268760"/>
            <a:ext cx="3456384" cy="2197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2798046"/>
            <a:ext cx="3131840" cy="1706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064" y="4005064"/>
            <a:ext cx="299992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Grupa 12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1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pic>
        <p:nvPicPr>
          <p:cNvPr id="911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158" y="1844824"/>
            <a:ext cx="8946842" cy="1933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 WYKORZYSTANIE PRAWA WEBERA FECHNERA</a:t>
            </a:r>
            <a:endParaRPr lang="pl-PL" sz="2000" b="1" dirty="0"/>
          </a:p>
        </p:txBody>
      </p:sp>
      <p:sp>
        <p:nvSpPr>
          <p:cNvPr id="21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SKALA WZORCÓW </a:t>
            </a:r>
            <a:r>
              <a:rPr lang="pl-PL" sz="2000" b="1" dirty="0" err="1" smtClean="0"/>
              <a:t>n-BUTANOLOWYCH</a:t>
            </a:r>
            <a:r>
              <a:rPr lang="pl-PL" sz="2000" b="1" dirty="0" smtClean="0"/>
              <a:t> </a:t>
            </a:r>
            <a:endParaRPr lang="pl-PL" sz="2000" b="1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861048"/>
            <a:ext cx="1728192" cy="2681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908086"/>
            <a:ext cx="1584176" cy="2689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898918"/>
            <a:ext cx="3146854" cy="5840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9091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1162050" cy="1095375"/>
          </a:xfrm>
          <a:prstGeom prst="rect">
            <a:avLst/>
          </a:prstGeom>
          <a:noFill/>
        </p:spPr>
      </p:pic>
      <p:pic>
        <p:nvPicPr>
          <p:cNvPr id="22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340768"/>
            <a:ext cx="1162050" cy="1095375"/>
          </a:xfrm>
          <a:prstGeom prst="rect">
            <a:avLst/>
          </a:prstGeom>
          <a:noFill/>
        </p:spPr>
      </p:pic>
      <p:pic>
        <p:nvPicPr>
          <p:cNvPr id="23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5808" y="2415188"/>
            <a:ext cx="1162050" cy="1095375"/>
          </a:xfrm>
          <a:prstGeom prst="rect">
            <a:avLst/>
          </a:prstGeom>
          <a:noFill/>
        </p:spPr>
      </p:pic>
      <p:pic>
        <p:nvPicPr>
          <p:cNvPr id="24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1560" y="1700808"/>
            <a:ext cx="1162050" cy="1095375"/>
          </a:xfrm>
          <a:prstGeom prst="rect">
            <a:avLst/>
          </a:prstGeom>
          <a:noFill/>
        </p:spPr>
      </p:pic>
      <p:pic>
        <p:nvPicPr>
          <p:cNvPr id="25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7180" y="1986560"/>
            <a:ext cx="1162050" cy="1095375"/>
          </a:xfrm>
          <a:prstGeom prst="rect">
            <a:avLst/>
          </a:prstGeom>
          <a:noFill/>
        </p:spPr>
      </p:pic>
      <p:pic>
        <p:nvPicPr>
          <p:cNvPr id="26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2800" y="1843684"/>
            <a:ext cx="1162050" cy="1095375"/>
          </a:xfrm>
          <a:prstGeom prst="rect">
            <a:avLst/>
          </a:prstGeom>
          <a:noFill/>
        </p:spPr>
      </p:pic>
      <p:pic>
        <p:nvPicPr>
          <p:cNvPr id="27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8420" y="1986560"/>
            <a:ext cx="1010477" cy="952499"/>
          </a:xfrm>
          <a:prstGeom prst="rect">
            <a:avLst/>
          </a:prstGeom>
          <a:noFill/>
        </p:spPr>
      </p:pic>
      <p:pic>
        <p:nvPicPr>
          <p:cNvPr id="28" name="Picture 3" descr="G:\bujajace-sie-na-boki-drzew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341205"/>
            <a:ext cx="785818" cy="740730"/>
          </a:xfrm>
          <a:prstGeom prst="rect">
            <a:avLst/>
          </a:prstGeom>
          <a:noFill/>
        </p:spPr>
      </p:pic>
      <p:pic>
        <p:nvPicPr>
          <p:cNvPr id="89094" name="Picture 6" descr="G:\zegar-z-jedna-wskazowka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908720"/>
            <a:ext cx="952500" cy="952500"/>
          </a:xfrm>
          <a:prstGeom prst="rect">
            <a:avLst/>
          </a:prstGeom>
          <a:noFill/>
        </p:spPr>
      </p:pic>
      <p:sp>
        <p:nvSpPr>
          <p:cNvPr id="37" name="pole tekstowe 36"/>
          <p:cNvSpPr txBox="1"/>
          <p:nvPr/>
        </p:nvSpPr>
        <p:spPr>
          <a:xfrm>
            <a:off x="755576" y="3212976"/>
            <a:ext cx="433657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3600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0 – BRAK ZAPACHU</a:t>
            </a:r>
          </a:p>
          <a:p>
            <a:pPr>
              <a:lnSpc>
                <a:spcPct val="150000"/>
              </a:lnSpc>
            </a:pPr>
            <a:r>
              <a:rPr lang="pl-PL" sz="3600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 – SŁABY ZAPACH</a:t>
            </a:r>
          </a:p>
          <a:p>
            <a:pPr>
              <a:lnSpc>
                <a:spcPct val="150000"/>
              </a:lnSpc>
            </a:pPr>
            <a:r>
              <a:rPr lang="pl-PL" sz="3600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 – WYRAŹNY ZAPACH</a:t>
            </a:r>
          </a:p>
          <a:p>
            <a:pPr>
              <a:lnSpc>
                <a:spcPct val="150000"/>
              </a:lnSpc>
            </a:pPr>
            <a:r>
              <a:rPr lang="pl-PL" sz="3600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3 – MOCNY ZAPACH</a:t>
            </a:r>
            <a:endParaRPr lang="pl-PL" sz="3600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0" y="404664"/>
            <a:ext cx="9216000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 WYKORZYSTANIE PRAWA WEBERA FECHNERA</a:t>
            </a:r>
            <a:endParaRPr lang="pl-PL" sz="2000" b="1" dirty="0"/>
          </a:p>
        </p:txBody>
      </p:sp>
      <p:sp>
        <p:nvSpPr>
          <p:cNvPr id="34" name="Rectangle 27"/>
          <p:cNvSpPr>
            <a:spLocks noChangeArrowheads="1"/>
          </p:cNvSpPr>
          <p:nvPr/>
        </p:nvSpPr>
        <p:spPr bwMode="auto">
          <a:xfrm>
            <a:off x="0" y="908720"/>
            <a:ext cx="4644008" cy="4046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algn="ctr"/>
            <a:r>
              <a:rPr lang="pl-PL" sz="2000" b="1" dirty="0" smtClean="0"/>
              <a:t>SKALOWANIE INTENSYWNOŚCI ZAPACHU </a:t>
            </a:r>
            <a:endParaRPr lang="pl-PL" sz="2000" b="1" dirty="0"/>
          </a:p>
        </p:txBody>
      </p:sp>
      <p:grpSp>
        <p:nvGrpSpPr>
          <p:cNvPr id="35" name="Grupa 34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42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43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6459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pole tekstowe 16"/>
          <p:cNvSpPr txBox="1"/>
          <p:nvPr/>
        </p:nvSpPr>
        <p:spPr>
          <a:xfrm>
            <a:off x="3813407" y="5805264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Oznaczenie stężenia zapachowego metodą ekstrapolacyjną z użyciem skali </a:t>
            </a:r>
            <a:r>
              <a:rPr lang="pl-PL" dirty="0" err="1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n-butanolowej</a:t>
            </a:r>
            <a:endParaRPr lang="pl-PL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3741399" y="4797152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Selekcja do zespołu oceniającego zapach: </a:t>
            </a:r>
          </a:p>
          <a:p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metoda japońska oraz metoda amerykańska</a:t>
            </a:r>
            <a:endParaRPr lang="pl-PL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3" name="pole tekstowe 22"/>
          <p:cNvSpPr txBox="1"/>
          <p:nvPr/>
        </p:nvSpPr>
        <p:spPr>
          <a:xfrm>
            <a:off x="3669391" y="2492896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Oznaczenie stężenia zapachowego zgodnie </a:t>
            </a:r>
            <a:b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z PN-EN 13725, z użyciem olfaktometru TO7</a:t>
            </a:r>
            <a:endParaRPr lang="pl-PL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3741399" y="3501008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Pomiary terenowe</a:t>
            </a:r>
          </a:p>
          <a:p>
            <a:pPr>
              <a:buFontTx/>
              <a:buChar char="-"/>
            </a:pPr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Skalowanie intensywności zapachu</a:t>
            </a:r>
          </a:p>
          <a:p>
            <a:pPr>
              <a:buFontTx/>
              <a:buChar char="-"/>
            </a:pPr>
            <a:r>
              <a:rPr lang="pl-PL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olfaktometr terenowy NASAL RANGER</a:t>
            </a:r>
            <a:endParaRPr lang="pl-PL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3669391" y="1700808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Pobieranie próbki</a:t>
            </a:r>
            <a:endParaRPr lang="pl-PL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7" name="pole tekstowe 26"/>
          <p:cNvSpPr txBox="1"/>
          <p:nvPr/>
        </p:nvSpPr>
        <p:spPr>
          <a:xfrm>
            <a:off x="1475656" y="548680"/>
            <a:ext cx="6301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WARSZTATY ODORYMETRYCZNE</a:t>
            </a:r>
            <a:endParaRPr lang="pl-PL" sz="3600" b="1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1119" y="2276872"/>
            <a:ext cx="1944216" cy="1173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5" cstate="print"/>
          <a:srcRect l="8901" r="3423"/>
          <a:stretch>
            <a:fillRect/>
          </a:stretch>
        </p:blipFill>
        <p:spPr bwMode="auto">
          <a:xfrm>
            <a:off x="1187624" y="1340768"/>
            <a:ext cx="1977711" cy="1033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21119" y="3356992"/>
            <a:ext cx="1944216" cy="1171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7" cstate="print"/>
          <a:srcRect b="11157"/>
          <a:stretch>
            <a:fillRect/>
          </a:stretch>
        </p:blipFill>
        <p:spPr bwMode="auto">
          <a:xfrm>
            <a:off x="1242811" y="4509120"/>
            <a:ext cx="1957182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21119" y="5661248"/>
            <a:ext cx="2025367" cy="969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Grupa 48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54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55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Prostokąt 16"/>
          <p:cNvSpPr/>
          <p:nvPr/>
        </p:nvSpPr>
        <p:spPr>
          <a:xfrm>
            <a:off x="0" y="1071546"/>
            <a:ext cx="920446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</a:p>
          <a:p>
            <a:pPr algn="ctr"/>
            <a:endParaRPr lang="pl-PL" sz="9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071546"/>
            <a:ext cx="3666025" cy="2571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Prostokąt 20"/>
          <p:cNvSpPr/>
          <p:nvPr/>
        </p:nvSpPr>
        <p:spPr>
          <a:xfrm>
            <a:off x="285720" y="1785926"/>
            <a:ext cx="36433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AMONIAK</a:t>
            </a:r>
            <a:endParaRPr lang="pl-PL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pSp>
        <p:nvGrpSpPr>
          <p:cNvPr id="25" name="Grupa 24"/>
          <p:cNvGrpSpPr/>
          <p:nvPr/>
        </p:nvGrpSpPr>
        <p:grpSpPr>
          <a:xfrm>
            <a:off x="0" y="2714620"/>
            <a:ext cx="9006254" cy="3561601"/>
            <a:chOff x="0" y="2714620"/>
            <a:chExt cx="9006254" cy="3561601"/>
          </a:xfrm>
        </p:grpSpPr>
        <p:sp>
          <p:nvSpPr>
            <p:cNvPr id="20" name="Prostokąt 19"/>
            <p:cNvSpPr/>
            <p:nvPr/>
          </p:nvSpPr>
          <p:spPr>
            <a:xfrm>
              <a:off x="0" y="3571876"/>
              <a:ext cx="3017173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pl-PL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Pomiar emisji</a:t>
              </a:r>
              <a:endParaRPr lang="pl-PL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2" name="Strzałka w prawo 21"/>
            <p:cNvSpPr/>
            <p:nvPr/>
          </p:nvSpPr>
          <p:spPr>
            <a:xfrm rot="1797116">
              <a:off x="3521331" y="3429785"/>
              <a:ext cx="500066" cy="21431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23" name="Picture 3" descr="G:\facet-pracujacy-przy-komputerze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00562" y="2714620"/>
              <a:ext cx="1733550" cy="1371600"/>
            </a:xfrm>
            <a:prstGeom prst="rect">
              <a:avLst/>
            </a:prstGeom>
            <a:noFill/>
          </p:spPr>
        </p:pic>
        <p:sp>
          <p:nvSpPr>
            <p:cNvPr id="24" name="Prostokąt 23"/>
            <p:cNvSpPr/>
            <p:nvPr/>
          </p:nvSpPr>
          <p:spPr>
            <a:xfrm>
              <a:off x="2214546" y="4071942"/>
              <a:ext cx="4071966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pl-PL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Modelowanie rozprzestrzeniania się zanieczyszczeń</a:t>
              </a:r>
              <a:endParaRPr lang="pl-PL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26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3071810"/>
              <a:ext cx="1318356" cy="20717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7" name="Picture 4" descr="G:\mlotek-sedziego.gif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86256"/>
              <a:ext cx="1741358" cy="1169975"/>
            </a:xfrm>
            <a:prstGeom prst="rect">
              <a:avLst/>
            </a:prstGeom>
            <a:noFill/>
          </p:spPr>
        </p:pic>
        <p:sp>
          <p:nvSpPr>
            <p:cNvPr id="28" name="Prostokąt 27"/>
            <p:cNvSpPr/>
            <p:nvPr/>
          </p:nvSpPr>
          <p:spPr>
            <a:xfrm>
              <a:off x="5220072" y="5445224"/>
              <a:ext cx="378618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pl-PL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Porównanie ze standardami</a:t>
              </a:r>
            </a:p>
            <a:p>
              <a:pPr algn="ctr"/>
              <a:r>
                <a:rPr lang="pl-PL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Wydanie decyzji</a:t>
              </a:r>
              <a:endParaRPr lang="pl-PL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9" name="Strzałka w prawo 28"/>
            <p:cNvSpPr/>
            <p:nvPr/>
          </p:nvSpPr>
          <p:spPr>
            <a:xfrm rot="1797116">
              <a:off x="6092306" y="4753970"/>
              <a:ext cx="500066" cy="21431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33" name="pole tekstowe 32"/>
          <p:cNvSpPr txBox="1"/>
          <p:nvPr/>
        </p:nvSpPr>
        <p:spPr>
          <a:xfrm>
            <a:off x="323528" y="810578"/>
            <a:ext cx="8496944" cy="17543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dirty="0" smtClean="0">
                <a:solidFill>
                  <a:schemeClr val="bg1"/>
                </a:solidFill>
              </a:rPr>
              <a:t>Wymienione w rozporządzeniach graniczne wartości  dopuszczalnych stężeń zostały określone bez uwzględnienia psychofizycznych oddziaływań poszczególnych zanieczyszczeń.</a:t>
            </a:r>
          </a:p>
        </p:txBody>
      </p:sp>
      <p:sp>
        <p:nvSpPr>
          <p:cNvPr id="34" name="pole tekstowe 33"/>
          <p:cNvSpPr txBox="1"/>
          <p:nvPr/>
        </p:nvSpPr>
        <p:spPr>
          <a:xfrm>
            <a:off x="323528" y="2708920"/>
            <a:ext cx="8496944" cy="17543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dirty="0" smtClean="0">
                <a:solidFill>
                  <a:schemeClr val="bg1"/>
                </a:solidFill>
              </a:rPr>
              <a:t>W wykazach stężeń dopuszczalnych nie zamieszczono wielu związków o niskich progach wyczuwalności, uznanych za nieszkodliwe dla zdrowia.</a:t>
            </a:r>
            <a:endParaRPr lang="pl-PL" sz="2400" dirty="0">
              <a:solidFill>
                <a:schemeClr val="bg1"/>
              </a:solidFill>
            </a:endParaRPr>
          </a:p>
        </p:txBody>
      </p:sp>
      <p:sp>
        <p:nvSpPr>
          <p:cNvPr id="35" name="pole tekstowe 34"/>
          <p:cNvSpPr txBox="1"/>
          <p:nvPr/>
        </p:nvSpPr>
        <p:spPr>
          <a:xfrm>
            <a:off x="323528" y="4581128"/>
            <a:ext cx="8496944" cy="17543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dirty="0" smtClean="0">
                <a:solidFill>
                  <a:schemeClr val="bg1"/>
                </a:solidFill>
              </a:rPr>
              <a:t>Nie można przewidzieć  zapachu mieszaniny zanieczyszczeń na podstawie jej składu.  Składniki mieszaniny odorantów mogą wzajemnie osłabiać lub wzmacniać swój zapach.</a:t>
            </a:r>
            <a:endParaRPr lang="pl-PL" sz="2400" dirty="0">
              <a:solidFill>
                <a:schemeClr val="bg1"/>
              </a:solidFill>
            </a:endParaRPr>
          </a:p>
        </p:txBody>
      </p:sp>
      <p:grpSp>
        <p:nvGrpSpPr>
          <p:cNvPr id="36" name="Grupa 35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42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/>
      <p:bldP spid="34" grpId="0" animBg="1"/>
      <p:bldP spid="3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WordArt 38"/>
          <p:cNvSpPr>
            <a:spLocks noChangeArrowheads="1" noChangeShapeType="1" noTextEdit="1"/>
          </p:cNvSpPr>
          <p:nvPr/>
        </p:nvSpPr>
        <p:spPr bwMode="auto">
          <a:xfrm>
            <a:off x="1043608" y="2406662"/>
            <a:ext cx="7500990" cy="1022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Dziękuję za </a:t>
            </a:r>
            <a:r>
              <a:rPr lang="pl-PL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uwagę </a:t>
            </a:r>
          </a:p>
        </p:txBody>
      </p:sp>
      <p:grpSp>
        <p:nvGrpSpPr>
          <p:cNvPr id="13" name="Grupa 12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2771800" y="0"/>
              <a:ext cx="1368152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Pobór próbki</a:t>
              </a:r>
              <a:endParaRPr lang="pl-PL" sz="1400" dirty="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4139952" y="0"/>
              <a:ext cx="295232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4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100_027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1198" y="1556792"/>
            <a:ext cx="248486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055" descr="ch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782" y="1268760"/>
            <a:ext cx="3816350" cy="381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 Box 1035"/>
          <p:cNvSpPr txBox="1">
            <a:spLocks noChangeArrowheads="1"/>
          </p:cNvSpPr>
          <p:nvPr/>
        </p:nvSpPr>
        <p:spPr bwMode="auto">
          <a:xfrm>
            <a:off x="717396" y="5144324"/>
            <a:ext cx="38163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3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ANALIZA JAKOŚCIOWA </a:t>
            </a:r>
            <a:r>
              <a:rPr lang="pl-P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l-P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pl-PL" sz="3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ILOŚCIOWA</a:t>
            </a:r>
          </a:p>
        </p:txBody>
      </p:sp>
      <p:grpSp>
        <p:nvGrpSpPr>
          <p:cNvPr id="15" name="Group 1048"/>
          <p:cNvGrpSpPr>
            <a:grpSpLocks/>
          </p:cNvGrpSpPr>
          <p:nvPr/>
        </p:nvGrpSpPr>
        <p:grpSpPr bwMode="auto">
          <a:xfrm>
            <a:off x="755774" y="980728"/>
            <a:ext cx="4032250" cy="4465637"/>
            <a:chOff x="249" y="935"/>
            <a:chExt cx="2540" cy="2404"/>
          </a:xfrm>
        </p:grpSpPr>
        <p:sp>
          <p:nvSpPr>
            <p:cNvPr id="16" name="Line 1036"/>
            <p:cNvSpPr>
              <a:spLocks noChangeShapeType="1"/>
            </p:cNvSpPr>
            <p:nvPr/>
          </p:nvSpPr>
          <p:spPr bwMode="auto">
            <a:xfrm flipV="1">
              <a:off x="249" y="981"/>
              <a:ext cx="2404" cy="2358"/>
            </a:xfrm>
            <a:prstGeom prst="line">
              <a:avLst/>
            </a:prstGeom>
            <a:noFill/>
            <a:ln w="3810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" name="Line 1037"/>
            <p:cNvSpPr>
              <a:spLocks noChangeShapeType="1"/>
            </p:cNvSpPr>
            <p:nvPr/>
          </p:nvSpPr>
          <p:spPr bwMode="auto">
            <a:xfrm>
              <a:off x="249" y="935"/>
              <a:ext cx="2540" cy="2359"/>
            </a:xfrm>
            <a:prstGeom prst="line">
              <a:avLst/>
            </a:prstGeom>
            <a:noFill/>
            <a:ln w="3810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3" name="Text Box 1035"/>
          <p:cNvSpPr txBox="1">
            <a:spLocks noChangeArrowheads="1"/>
          </p:cNvSpPr>
          <p:nvPr/>
        </p:nvSpPr>
        <p:spPr bwMode="auto">
          <a:xfrm>
            <a:off x="5072066" y="5448126"/>
            <a:ext cx="38163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3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ANALIZA </a:t>
            </a:r>
            <a:r>
              <a:rPr lang="pl-P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SENSORYCZNA</a:t>
            </a:r>
            <a:endParaRPr lang="pl-PL" sz="32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5" name="Grupa 24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Prostokąt 16"/>
          <p:cNvSpPr/>
          <p:nvPr/>
        </p:nvSpPr>
        <p:spPr>
          <a:xfrm>
            <a:off x="0" y="1071546"/>
            <a:ext cx="920446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</a:p>
          <a:p>
            <a:pPr algn="ctr"/>
            <a:endParaRPr lang="pl-PL" sz="9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071546"/>
            <a:ext cx="3666025" cy="2571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Prostokąt 19"/>
          <p:cNvSpPr/>
          <p:nvPr/>
        </p:nvSpPr>
        <p:spPr>
          <a:xfrm>
            <a:off x="0" y="3571876"/>
            <a:ext cx="3017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Pomiar emisji zapachowej</a:t>
            </a:r>
            <a:endParaRPr lang="pl-PL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Prostokąt 20"/>
          <p:cNvSpPr/>
          <p:nvPr/>
        </p:nvSpPr>
        <p:spPr>
          <a:xfrm>
            <a:off x="285720" y="1785926"/>
            <a:ext cx="36433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ODORY</a:t>
            </a:r>
            <a:endParaRPr lang="pl-PL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Strzałka w prawo 21"/>
          <p:cNvSpPr/>
          <p:nvPr/>
        </p:nvSpPr>
        <p:spPr>
          <a:xfrm rot="1797116">
            <a:off x="3521331" y="3429785"/>
            <a:ext cx="500066" cy="21431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3" name="Picture 3" descr="G:\facet-pracujacy-przy-komputerz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2714620"/>
            <a:ext cx="1733550" cy="1371600"/>
          </a:xfrm>
          <a:prstGeom prst="rect">
            <a:avLst/>
          </a:prstGeom>
          <a:noFill/>
        </p:spPr>
      </p:pic>
      <p:sp>
        <p:nvSpPr>
          <p:cNvPr id="24" name="Prostokąt 23"/>
          <p:cNvSpPr/>
          <p:nvPr/>
        </p:nvSpPr>
        <p:spPr>
          <a:xfrm>
            <a:off x="2214546" y="4071942"/>
            <a:ext cx="40719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Modelowanie rozprzestrzeniania się zanieczyszczeń</a:t>
            </a:r>
            <a:endParaRPr lang="pl-PL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3071810"/>
            <a:ext cx="131835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4" descr="G:\mlotek-sedziego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4286256"/>
            <a:ext cx="1741358" cy="1169975"/>
          </a:xfrm>
          <a:prstGeom prst="rect">
            <a:avLst/>
          </a:prstGeom>
          <a:noFill/>
        </p:spPr>
      </p:pic>
      <p:sp>
        <p:nvSpPr>
          <p:cNvPr id="28" name="Prostokąt 27"/>
          <p:cNvSpPr/>
          <p:nvPr/>
        </p:nvSpPr>
        <p:spPr>
          <a:xfrm>
            <a:off x="5357818" y="5657671"/>
            <a:ext cx="378618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Porównanie ze standardami</a:t>
            </a:r>
          </a:p>
          <a:p>
            <a:pPr algn="ctr"/>
            <a:r>
              <a:rPr lang="pl-P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Wydanie decyzji</a:t>
            </a:r>
            <a:endParaRPr lang="pl-PL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Strzałka w prawo 28"/>
          <p:cNvSpPr/>
          <p:nvPr/>
        </p:nvSpPr>
        <p:spPr>
          <a:xfrm rot="1797116">
            <a:off x="6092306" y="4753970"/>
            <a:ext cx="500066" cy="21431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Prostokąt 24"/>
          <p:cNvSpPr/>
          <p:nvPr/>
        </p:nvSpPr>
        <p:spPr>
          <a:xfrm>
            <a:off x="683568" y="2564904"/>
            <a:ext cx="28574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q</a:t>
            </a:r>
            <a:r>
              <a:rPr lang="pl-PL" sz="3200" b="1" baseline="-250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od </a:t>
            </a:r>
            <a:r>
              <a:rPr lang="pl-PL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[ou/s]</a:t>
            </a:r>
            <a:endParaRPr lang="pl-PL" sz="3200" b="1" baseline="-250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Elipsa 34"/>
          <p:cNvSpPr/>
          <p:nvPr/>
        </p:nvSpPr>
        <p:spPr>
          <a:xfrm rot="14976654">
            <a:off x="-833577" y="776014"/>
            <a:ext cx="5647340" cy="4331807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30" name="Grupa 29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5" grpId="0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323528" y="548680"/>
            <a:ext cx="84249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pl-PL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Norma </a:t>
            </a:r>
            <a:r>
              <a:rPr lang="pl-PL" sz="20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PN-EN 13725</a:t>
            </a:r>
            <a:r>
              <a:rPr lang="pl-PL" sz="2000" b="1" dirty="0">
                <a:cs typeface="Times New Roman" pitchFamily="18" charset="0"/>
              </a:rPr>
              <a:t>: </a:t>
            </a:r>
            <a:r>
              <a:rPr lang="pl-PL" sz="2000" b="1" dirty="0"/>
              <a:t> </a:t>
            </a:r>
            <a:r>
              <a:rPr lang="pl-PL" sz="2000" b="1" i="1" dirty="0">
                <a:cs typeface="Times New Roman" pitchFamily="18" charset="0"/>
              </a:rPr>
              <a:t>Jako</a:t>
            </a:r>
            <a:r>
              <a:rPr lang="pl-PL" sz="2000" b="1" i="1" dirty="0"/>
              <a:t>ść</a:t>
            </a:r>
            <a:r>
              <a:rPr lang="pl-PL" sz="2000" b="1" i="1" dirty="0">
                <a:cs typeface="Times New Roman" pitchFamily="18" charset="0"/>
              </a:rPr>
              <a:t> powietrza </a:t>
            </a:r>
            <a:endParaRPr lang="pl-PL" sz="2000" b="1" i="1" dirty="0" smtClean="0">
              <a:cs typeface="Times New Roman" pitchFamily="18" charset="0"/>
            </a:endParaRPr>
          </a:p>
          <a:p>
            <a:r>
              <a:rPr lang="pl-PL" sz="2000" b="1" i="1" dirty="0" smtClean="0">
                <a:cs typeface="Times New Roman" pitchFamily="18" charset="0"/>
              </a:rPr>
              <a:t>Oznaczanie </a:t>
            </a:r>
            <a:r>
              <a:rPr lang="pl-PL" sz="2000" b="1" i="1" dirty="0">
                <a:cs typeface="Times New Roman" pitchFamily="18" charset="0"/>
              </a:rPr>
              <a:t>st</a:t>
            </a:r>
            <a:r>
              <a:rPr lang="pl-PL" sz="2000" b="1" i="1" dirty="0"/>
              <a:t>ęż</a:t>
            </a:r>
            <a:r>
              <a:rPr lang="pl-PL" sz="2000" b="1" i="1" dirty="0">
                <a:cs typeface="Times New Roman" pitchFamily="18" charset="0"/>
              </a:rPr>
              <a:t>enia zapachowego metod</a:t>
            </a:r>
            <a:r>
              <a:rPr lang="pl-PL" sz="2000" b="1" i="1" dirty="0"/>
              <a:t>ą</a:t>
            </a:r>
            <a:r>
              <a:rPr lang="pl-PL" sz="2000" b="1" i="1" dirty="0">
                <a:cs typeface="Times New Roman" pitchFamily="18" charset="0"/>
              </a:rPr>
              <a:t> olfaktometrii dynamicznej</a:t>
            </a:r>
            <a:endParaRPr lang="pl-PL" sz="2000" dirty="0"/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4572000" y="2474938"/>
            <a:ext cx="1668463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</a:rPr>
              <a:t>Publikacja w</a:t>
            </a:r>
            <a:r>
              <a:rPr lang="pl-PL" sz="1400" dirty="0">
                <a:solidFill>
                  <a:schemeClr val="bg1"/>
                </a:solidFill>
                <a:cs typeface="Arial" charset="0"/>
              </a:rPr>
              <a:t> trzech </a:t>
            </a:r>
            <a:endParaRPr lang="pl-PL" sz="1400" dirty="0">
              <a:solidFill>
                <a:schemeClr val="bg1"/>
              </a:solidFill>
            </a:endParaRPr>
          </a:p>
          <a:p>
            <a:r>
              <a:rPr lang="pl-PL" sz="1400" dirty="0">
                <a:solidFill>
                  <a:schemeClr val="bg1"/>
                </a:solidFill>
              </a:rPr>
              <a:t>oficjalnych </a:t>
            </a:r>
            <a:r>
              <a:rPr lang="pl-PL" sz="1400" dirty="0">
                <a:solidFill>
                  <a:schemeClr val="bg1"/>
                </a:solidFill>
                <a:cs typeface="Arial" charset="0"/>
              </a:rPr>
              <a:t>językach</a:t>
            </a:r>
            <a:r>
              <a:rPr lang="pl-PL" sz="1400" dirty="0">
                <a:solidFill>
                  <a:schemeClr val="bg1"/>
                </a:solidFill>
              </a:rPr>
              <a:t>:</a:t>
            </a:r>
          </a:p>
          <a:p>
            <a:r>
              <a:rPr lang="pl-PL" sz="1400" dirty="0">
                <a:solidFill>
                  <a:schemeClr val="bg1"/>
                </a:solidFill>
              </a:rPr>
              <a:t>    - angielskim, </a:t>
            </a:r>
          </a:p>
          <a:p>
            <a:r>
              <a:rPr lang="pl-PL" sz="1400" dirty="0">
                <a:solidFill>
                  <a:schemeClr val="bg1"/>
                </a:solidFill>
              </a:rPr>
              <a:t>    - francuskim </a:t>
            </a:r>
          </a:p>
          <a:p>
            <a:r>
              <a:rPr lang="pl-PL" sz="1400" dirty="0">
                <a:solidFill>
                  <a:schemeClr val="bg1"/>
                </a:solidFill>
              </a:rPr>
              <a:t>    - niemieckim.</a:t>
            </a: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6228184" y="4365104"/>
            <a:ext cx="1327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</a:rPr>
              <a:t>Status </a:t>
            </a:r>
            <a:r>
              <a:rPr lang="pl-PL" sz="1400" dirty="0" smtClean="0">
                <a:solidFill>
                  <a:schemeClr val="bg1"/>
                </a:solidFill>
              </a:rPr>
              <a:t>normy </a:t>
            </a:r>
            <a:endParaRPr lang="pl-PL" sz="1400" dirty="0">
              <a:solidFill>
                <a:schemeClr val="bg1"/>
              </a:solidFill>
            </a:endParaRPr>
          </a:p>
          <a:p>
            <a:r>
              <a:rPr lang="pl-PL" sz="1400" dirty="0">
                <a:solidFill>
                  <a:schemeClr val="bg1"/>
                </a:solidFill>
              </a:rPr>
              <a:t>polskiej.</a:t>
            </a: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7452320" y="5787156"/>
            <a:ext cx="12636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</a:rPr>
              <a:t>Norma </a:t>
            </a:r>
          </a:p>
          <a:p>
            <a:r>
              <a:rPr lang="pl-PL" sz="1400" dirty="0">
                <a:solidFill>
                  <a:schemeClr val="bg1"/>
                </a:solidFill>
              </a:rPr>
              <a:t>polskojęzyczna</a:t>
            </a:r>
          </a:p>
          <a:p>
            <a:r>
              <a:rPr lang="pl-PL" sz="1400" dirty="0">
                <a:solidFill>
                  <a:schemeClr val="bg1"/>
                </a:solidFill>
              </a:rPr>
              <a:t>PN-EN 13725</a:t>
            </a:r>
          </a:p>
        </p:txBody>
      </p:sp>
      <p:pic>
        <p:nvPicPr>
          <p:cNvPr id="57" name="Picture 25"/>
          <p:cNvPicPr>
            <a:picLocks noChangeAspect="1" noChangeArrowheads="1"/>
          </p:cNvPicPr>
          <p:nvPr/>
        </p:nvPicPr>
        <p:blipFill>
          <a:blip r:embed="rId3" cstate="print"/>
          <a:srcRect t="4482"/>
          <a:stretch>
            <a:fillRect/>
          </a:stretch>
        </p:blipFill>
        <p:spPr bwMode="auto">
          <a:xfrm>
            <a:off x="323528" y="1267576"/>
            <a:ext cx="4032448" cy="5398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4" name="Grupa 23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31" name="pole tekstowe 30"/>
          <p:cNvSpPr txBox="1"/>
          <p:nvPr/>
        </p:nvSpPr>
        <p:spPr>
          <a:xfrm>
            <a:off x="4499992" y="1844824"/>
            <a:ext cx="1667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2003 rok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EN 13725: 2003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32" name="pole tekstowe 31"/>
          <p:cNvSpPr txBox="1"/>
          <p:nvPr/>
        </p:nvSpPr>
        <p:spPr>
          <a:xfrm>
            <a:off x="5868144" y="3789040"/>
            <a:ext cx="2366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2005 rok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PN-EN 13725: 2005 (U)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33" name="pole tekstowe 32"/>
          <p:cNvSpPr txBox="1"/>
          <p:nvPr/>
        </p:nvSpPr>
        <p:spPr>
          <a:xfrm>
            <a:off x="7020272" y="5230941"/>
            <a:ext cx="2005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2007 rok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PN-EN 13725: 2007</a:t>
            </a:r>
            <a:endParaRPr lang="pl-PL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9" name="Object 10"/>
          <p:cNvGraphicFramePr>
            <a:graphicFrameLocks noChangeAspect="1"/>
          </p:cNvGraphicFramePr>
          <p:nvPr/>
        </p:nvGraphicFramePr>
        <p:xfrm>
          <a:off x="467544" y="2060848"/>
          <a:ext cx="8221662" cy="3571875"/>
        </p:xfrm>
        <a:graphic>
          <a:graphicData uri="http://schemas.openxmlformats.org/presentationml/2006/ole">
            <p:oleObj spid="_x0000_s44034" name="Obraz - mapa bitowa" r:id="rId5" imgW="8221223" imgH="3572374" progId="PBrush">
              <p:embed/>
            </p:oleObj>
          </a:graphicData>
        </a:graphic>
      </p:graphicFrame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0" y="1124744"/>
            <a:ext cx="55792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dirty="0"/>
              <a:t>Fragment normy PN-EN 13725 (str. 4):</a:t>
            </a:r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auto">
          <a:xfrm>
            <a:off x="612403" y="2798514"/>
            <a:ext cx="6675438" cy="198438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3923928" y="2600077"/>
            <a:ext cx="4608513" cy="198437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56" name="Rectangle 17"/>
          <p:cNvSpPr>
            <a:spLocks noChangeArrowheads="1"/>
          </p:cNvSpPr>
          <p:nvPr/>
        </p:nvSpPr>
        <p:spPr bwMode="auto">
          <a:xfrm>
            <a:off x="6876677" y="4544293"/>
            <a:ext cx="1655763" cy="198437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57" name="Rectangle 18"/>
          <p:cNvSpPr>
            <a:spLocks noChangeArrowheads="1"/>
          </p:cNvSpPr>
          <p:nvPr/>
        </p:nvSpPr>
        <p:spPr bwMode="auto">
          <a:xfrm>
            <a:off x="610815" y="4742730"/>
            <a:ext cx="7200900" cy="198438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58" name="Rectangle 19"/>
          <p:cNvSpPr>
            <a:spLocks noChangeArrowheads="1"/>
          </p:cNvSpPr>
          <p:nvPr/>
        </p:nvSpPr>
        <p:spPr bwMode="auto">
          <a:xfrm>
            <a:off x="7740352" y="4320000"/>
            <a:ext cx="791667" cy="207962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611559" y="4536000"/>
            <a:ext cx="6264697" cy="217488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grpSp>
        <p:nvGrpSpPr>
          <p:cNvPr id="25" name="Grupa 24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20" name="Elipsa 19"/>
          <p:cNvSpPr/>
          <p:nvPr/>
        </p:nvSpPr>
        <p:spPr>
          <a:xfrm rot="16200000">
            <a:off x="4572000" y="1556791"/>
            <a:ext cx="432048" cy="2304256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2" grpId="0" animBg="1"/>
      <p:bldP spid="52" grpId="1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Prostokąt zaokrąglony 38"/>
          <p:cNvSpPr/>
          <p:nvPr/>
        </p:nvSpPr>
        <p:spPr>
          <a:xfrm>
            <a:off x="179512" y="692696"/>
            <a:ext cx="8856000" cy="6048672"/>
          </a:xfrm>
          <a:prstGeom prst="roundRect">
            <a:avLst>
              <a:gd name="adj" fmla="val 5006"/>
            </a:avLst>
          </a:prstGeom>
          <a:solidFill>
            <a:schemeClr val="accent3">
              <a:lumMod val="75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Rectangle 72"/>
          <p:cNvSpPr>
            <a:spLocks noChangeArrowheads="1"/>
          </p:cNvSpPr>
          <p:nvPr/>
        </p:nvSpPr>
        <p:spPr bwMode="auto">
          <a:xfrm>
            <a:off x="3131840" y="1556792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pl-PL" sz="2800" b="1" i="1" dirty="0">
                <a:solidFill>
                  <a:schemeClr val="bg1"/>
                </a:solidFill>
              </a:rPr>
              <a:t>c</a:t>
            </a:r>
            <a:r>
              <a:rPr lang="pl-PL" sz="2800" b="1" i="1" baseline="-25000" dirty="0">
                <a:solidFill>
                  <a:schemeClr val="bg1"/>
                </a:solidFill>
              </a:rPr>
              <a:t>od, </a:t>
            </a:r>
            <a:r>
              <a:rPr lang="pl-PL" sz="2800" b="1" i="1" baseline="-25000" dirty="0" err="1">
                <a:solidFill>
                  <a:schemeClr val="bg1"/>
                </a:solidFill>
              </a:rPr>
              <a:t>th</a:t>
            </a:r>
            <a:endParaRPr lang="pl-PL" sz="2800" baseline="30000" dirty="0">
              <a:solidFill>
                <a:schemeClr val="bg1"/>
              </a:solidFill>
            </a:endParaRPr>
          </a:p>
        </p:txBody>
      </p:sp>
      <p:sp>
        <p:nvSpPr>
          <p:cNvPr id="8" name="Rectangle 70"/>
          <p:cNvSpPr>
            <a:spLocks noChangeArrowheads="1"/>
          </p:cNvSpPr>
          <p:nvPr/>
        </p:nvSpPr>
        <p:spPr bwMode="auto">
          <a:xfrm>
            <a:off x="539105" y="2904307"/>
            <a:ext cx="8064500" cy="115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4417724" y="1556792"/>
            <a:ext cx="2160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</a:rPr>
              <a:t> 1 ou /m</a:t>
            </a:r>
            <a:r>
              <a:rPr lang="pl-PL" sz="2800" baseline="300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4500563" y="4987948"/>
            <a:ext cx="7745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2800" b="1" i="1" dirty="0">
                <a:solidFill>
                  <a:schemeClr val="bg1"/>
                </a:solidFill>
              </a:rPr>
              <a:t>Z</a:t>
            </a:r>
            <a:r>
              <a:rPr lang="pl-PL" sz="2800" b="1" i="1" baseline="-250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251520" y="836712"/>
            <a:ext cx="30003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PRÓG WYCZUWALNOŚCI:</a:t>
            </a:r>
          </a:p>
        </p:txBody>
      </p:sp>
      <p:sp>
        <p:nvSpPr>
          <p:cNvPr id="13" name="AutoShape 29"/>
          <p:cNvSpPr>
            <a:spLocks/>
          </p:cNvSpPr>
          <p:nvPr/>
        </p:nvSpPr>
        <p:spPr bwMode="auto">
          <a:xfrm>
            <a:off x="5176578" y="2196562"/>
            <a:ext cx="3313112" cy="360362"/>
          </a:xfrm>
          <a:prstGeom prst="borderCallout2">
            <a:avLst>
              <a:gd name="adj1" fmla="val 31718"/>
              <a:gd name="adj2" fmla="val -2301"/>
              <a:gd name="adj3" fmla="val 31718"/>
              <a:gd name="adj4" fmla="val -3116"/>
              <a:gd name="adj5" fmla="val -37884"/>
              <a:gd name="adj6" fmla="val -330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pl-PL" sz="1400" b="1" dirty="0"/>
              <a:t>ou</a:t>
            </a:r>
            <a:r>
              <a:rPr lang="pl-PL" sz="1400" dirty="0"/>
              <a:t> – (</a:t>
            </a:r>
            <a:r>
              <a:rPr lang="pl-PL" sz="1400" dirty="0" err="1"/>
              <a:t>odour</a:t>
            </a:r>
            <a:r>
              <a:rPr lang="pl-PL" sz="1400" dirty="0"/>
              <a:t> unit) jednostka zapachowa </a:t>
            </a:r>
          </a:p>
        </p:txBody>
      </p:sp>
      <p:sp>
        <p:nvSpPr>
          <p:cNvPr id="15" name="AutoShape 51"/>
          <p:cNvSpPr>
            <a:spLocks/>
          </p:cNvSpPr>
          <p:nvPr/>
        </p:nvSpPr>
        <p:spPr bwMode="auto">
          <a:xfrm>
            <a:off x="5076825" y="5708673"/>
            <a:ext cx="3843338" cy="935037"/>
          </a:xfrm>
          <a:prstGeom prst="borderCallout2">
            <a:avLst>
              <a:gd name="adj1" fmla="val 12222"/>
              <a:gd name="adj2" fmla="val -1981"/>
              <a:gd name="adj3" fmla="val 12222"/>
              <a:gd name="adj4" fmla="val -4213"/>
              <a:gd name="adj5" fmla="val -28014"/>
              <a:gd name="adj6" fmla="val -644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pl-PL" sz="1400" b="1" dirty="0"/>
              <a:t>Z</a:t>
            </a:r>
            <a:r>
              <a:rPr lang="pl-PL" sz="1400" b="1" baseline="-25000" dirty="0"/>
              <a:t>50%</a:t>
            </a:r>
            <a:r>
              <a:rPr lang="pl-PL" sz="1400" b="1" dirty="0"/>
              <a:t> </a:t>
            </a:r>
            <a:r>
              <a:rPr lang="pl-PL" sz="1400" dirty="0"/>
              <a:t>– stopień rozcieńczenia próbki czystym powietrzem, po którym prawdopodobieństwo </a:t>
            </a:r>
          </a:p>
          <a:p>
            <a:r>
              <a:rPr lang="pl-PL" sz="1400" dirty="0"/>
              <a:t>wyczucia zapachu przez oceniających jest </a:t>
            </a:r>
          </a:p>
          <a:p>
            <a:r>
              <a:rPr lang="pl-PL" sz="1400" dirty="0"/>
              <a:t>równe 50%. </a:t>
            </a:r>
          </a:p>
        </p:txBody>
      </p:sp>
      <p:sp>
        <p:nvSpPr>
          <p:cNvPr id="16" name="Rectangle 59"/>
          <p:cNvSpPr>
            <a:spLocks noChangeArrowheads="1"/>
          </p:cNvSpPr>
          <p:nvPr/>
        </p:nvSpPr>
        <p:spPr bwMode="auto">
          <a:xfrm>
            <a:off x="683568" y="2924944"/>
            <a:ext cx="79200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pl-PL" b="1" dirty="0"/>
              <a:t>Stężenie zapachowe</a:t>
            </a:r>
            <a:r>
              <a:rPr lang="pl-PL" dirty="0"/>
              <a:t> dowolnej  mieszaniny  zanieczyszczeń  powietrza</a:t>
            </a:r>
            <a:endParaRPr lang="pl-PL" b="1" dirty="0"/>
          </a:p>
        </p:txBody>
      </p:sp>
      <p:sp>
        <p:nvSpPr>
          <p:cNvPr id="17" name="Text Box 60"/>
          <p:cNvSpPr txBox="1">
            <a:spLocks noChangeArrowheads="1"/>
          </p:cNvSpPr>
          <p:nvPr/>
        </p:nvSpPr>
        <p:spPr bwMode="auto">
          <a:xfrm>
            <a:off x="2627313" y="4987948"/>
            <a:ext cx="2160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800" dirty="0">
                <a:solidFill>
                  <a:schemeClr val="bg1"/>
                </a:solidFill>
              </a:rPr>
              <a:t>= 1 </a:t>
            </a:r>
            <a:r>
              <a:rPr lang="pl-PL" sz="2800" dirty="0" err="1">
                <a:solidFill>
                  <a:schemeClr val="bg1"/>
                </a:solidFill>
              </a:rPr>
              <a:t>ou</a:t>
            </a:r>
            <a:r>
              <a:rPr lang="pl-PL" sz="2800" dirty="0">
                <a:solidFill>
                  <a:schemeClr val="bg1"/>
                </a:solidFill>
              </a:rPr>
              <a:t>/m</a:t>
            </a:r>
            <a:r>
              <a:rPr lang="pl-PL" sz="2800" baseline="30000" dirty="0">
                <a:solidFill>
                  <a:schemeClr val="bg1"/>
                </a:solidFill>
              </a:rPr>
              <a:t>3  </a:t>
            </a:r>
            <a:r>
              <a:rPr lang="pl-PL" sz="2400" dirty="0">
                <a:solidFill>
                  <a:schemeClr val="bg1"/>
                </a:solidFill>
              </a:rPr>
              <a:t>*</a:t>
            </a:r>
            <a:r>
              <a:rPr lang="pl-PL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8" name="Rectangle 61"/>
          <p:cNvSpPr>
            <a:spLocks noChangeArrowheads="1"/>
          </p:cNvSpPr>
          <p:nvPr/>
        </p:nvSpPr>
        <p:spPr bwMode="auto">
          <a:xfrm>
            <a:off x="395536" y="1196752"/>
            <a:ext cx="2175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dirty="0"/>
              <a:t>(</a:t>
            </a:r>
            <a:r>
              <a:rPr lang="pl-PL" dirty="0" err="1"/>
              <a:t>detection</a:t>
            </a:r>
            <a:r>
              <a:rPr lang="pl-PL" dirty="0"/>
              <a:t> </a:t>
            </a:r>
            <a:r>
              <a:rPr lang="pl-PL" dirty="0" err="1"/>
              <a:t>threshold</a:t>
            </a:r>
            <a:r>
              <a:rPr lang="pl-PL" dirty="0"/>
              <a:t>)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467544" y="4437112"/>
            <a:ext cx="3111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STĘŻENIE ZAPACHOWE:</a:t>
            </a:r>
          </a:p>
        </p:txBody>
      </p:sp>
      <p:sp>
        <p:nvSpPr>
          <p:cNvPr id="24" name="Rectangle 66"/>
          <p:cNvSpPr>
            <a:spLocks noChangeArrowheads="1"/>
          </p:cNvSpPr>
          <p:nvPr/>
        </p:nvSpPr>
        <p:spPr bwMode="auto">
          <a:xfrm>
            <a:off x="539750" y="4987948"/>
            <a:ext cx="1931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2800" b="1" i="1" dirty="0">
                <a:solidFill>
                  <a:schemeClr val="bg1"/>
                </a:solidFill>
              </a:rPr>
              <a:t>c</a:t>
            </a:r>
            <a:r>
              <a:rPr lang="pl-PL" sz="2800" b="1" i="1" baseline="-25000" dirty="0">
                <a:solidFill>
                  <a:schemeClr val="bg1"/>
                </a:solidFill>
              </a:rPr>
              <a:t>od</a:t>
            </a:r>
            <a:r>
              <a:rPr lang="pl-PL" sz="2800" b="1" dirty="0">
                <a:solidFill>
                  <a:schemeClr val="bg1"/>
                </a:solidFill>
              </a:rPr>
              <a:t> [ou /m</a:t>
            </a:r>
            <a:r>
              <a:rPr lang="pl-PL" sz="2800" b="1" baseline="30000" dirty="0">
                <a:solidFill>
                  <a:schemeClr val="bg1"/>
                </a:solidFill>
              </a:rPr>
              <a:t>3</a:t>
            </a:r>
            <a:r>
              <a:rPr lang="pl-PL" sz="2800" b="1" dirty="0">
                <a:solidFill>
                  <a:schemeClr val="bg1"/>
                </a:solidFill>
              </a:rPr>
              <a:t>]</a:t>
            </a:r>
            <a:endParaRPr lang="pl-PL" sz="2800" b="1" i="1" baseline="-25000" dirty="0">
              <a:solidFill>
                <a:schemeClr val="bg1"/>
              </a:solidFill>
            </a:endParaRPr>
          </a:p>
        </p:txBody>
      </p:sp>
      <p:sp>
        <p:nvSpPr>
          <p:cNvPr id="25" name="Rectangle 67"/>
          <p:cNvSpPr>
            <a:spLocks noChangeArrowheads="1"/>
          </p:cNvSpPr>
          <p:nvPr/>
        </p:nvSpPr>
        <p:spPr bwMode="auto">
          <a:xfrm>
            <a:off x="683568" y="3264669"/>
            <a:ext cx="3887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pl-PL"/>
              <a:t>jest </a:t>
            </a:r>
            <a:r>
              <a:rPr lang="pl-PL" b="1"/>
              <a:t>tyle razy większe od jedności</a:t>
            </a:r>
            <a:r>
              <a:rPr lang="pl-PL"/>
              <a:t>, </a:t>
            </a:r>
            <a:endParaRPr lang="pl-PL" b="1"/>
          </a:p>
        </p:txBody>
      </p:sp>
      <p:sp>
        <p:nvSpPr>
          <p:cNvPr id="26" name="Rectangle 68"/>
          <p:cNvSpPr>
            <a:spLocks noChangeArrowheads="1"/>
          </p:cNvSpPr>
          <p:nvPr/>
        </p:nvSpPr>
        <p:spPr bwMode="auto">
          <a:xfrm>
            <a:off x="3968129" y="3258319"/>
            <a:ext cx="403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pl-PL" b="1" dirty="0"/>
              <a:t>ile razy trzeba rozcieńczyć badaną</a:t>
            </a:r>
          </a:p>
        </p:txBody>
      </p:sp>
      <p:sp>
        <p:nvSpPr>
          <p:cNvPr id="27" name="Rectangle 69"/>
          <p:cNvSpPr>
            <a:spLocks noChangeArrowheads="1"/>
          </p:cNvSpPr>
          <p:nvPr/>
        </p:nvSpPr>
        <p:spPr bwMode="auto">
          <a:xfrm>
            <a:off x="683568" y="3625032"/>
            <a:ext cx="5861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b="1"/>
              <a:t>próbkę, aby osiągnąć próg wyczuwalności zapachu:</a:t>
            </a:r>
          </a:p>
        </p:txBody>
      </p:sp>
      <p:sp>
        <p:nvSpPr>
          <p:cNvPr id="28" name="Rectangle 73"/>
          <p:cNvSpPr>
            <a:spLocks noChangeArrowheads="1"/>
          </p:cNvSpPr>
          <p:nvPr/>
        </p:nvSpPr>
        <p:spPr bwMode="auto">
          <a:xfrm>
            <a:off x="4060534" y="1556792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</a:rPr>
              <a:t>=</a:t>
            </a:r>
            <a:endParaRPr lang="pl-PL" sz="2800" baseline="30000" dirty="0">
              <a:solidFill>
                <a:schemeClr val="bg1"/>
              </a:solidFill>
            </a:endParaRPr>
          </a:p>
        </p:txBody>
      </p:sp>
      <p:grpSp>
        <p:nvGrpSpPr>
          <p:cNvPr id="29" name="Grupa 28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42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43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25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6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6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400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3" grpId="0" animBg="1"/>
      <p:bldP spid="15" grpId="0" animBg="1"/>
      <p:bldP spid="16" grpId="0"/>
      <p:bldP spid="17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045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Prostokąt zaokrąglony 59"/>
          <p:cNvSpPr/>
          <p:nvPr/>
        </p:nvSpPr>
        <p:spPr>
          <a:xfrm>
            <a:off x="0" y="620688"/>
            <a:ext cx="6084168" cy="5976664"/>
          </a:xfrm>
          <a:prstGeom prst="roundRect">
            <a:avLst>
              <a:gd name="adj" fmla="val 5006"/>
            </a:avLst>
          </a:prstGeom>
          <a:solidFill>
            <a:schemeClr val="accent3">
              <a:lumMod val="75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Prostokąt 28"/>
          <p:cNvSpPr/>
          <p:nvPr/>
        </p:nvSpPr>
        <p:spPr>
          <a:xfrm>
            <a:off x="2051720" y="1157550"/>
            <a:ext cx="3071834" cy="26314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Materiały</a:t>
            </a:r>
          </a:p>
          <a:p>
            <a:pPr>
              <a:lnSpc>
                <a:spcPct val="200000"/>
              </a:lnSpc>
            </a:pPr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Kondycjonowanie</a:t>
            </a:r>
          </a:p>
          <a:p>
            <a:pPr>
              <a:lnSpc>
                <a:spcPct val="200000"/>
              </a:lnSpc>
            </a:pPr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Konstrukcja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2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Kalibracja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Czyszczenie 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6" name="Prostokąt 45"/>
          <p:cNvSpPr/>
          <p:nvPr/>
        </p:nvSpPr>
        <p:spPr>
          <a:xfrm>
            <a:off x="683568" y="4077072"/>
            <a:ext cx="228598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Laboratorium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cxnSp>
        <p:nvCxnSpPr>
          <p:cNvPr id="31" name="Łącznik prosty 30"/>
          <p:cNvCxnSpPr/>
          <p:nvPr/>
        </p:nvCxnSpPr>
        <p:spPr>
          <a:xfrm rot="5400000">
            <a:off x="251520" y="2348880"/>
            <a:ext cx="25922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Łącznik prosty 35"/>
          <p:cNvCxnSpPr/>
          <p:nvPr/>
        </p:nvCxnSpPr>
        <p:spPr>
          <a:xfrm>
            <a:off x="1547664" y="1484784"/>
            <a:ext cx="504056" cy="0"/>
          </a:xfrm>
          <a:prstGeom prst="line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Łącznik prosty 37"/>
          <p:cNvCxnSpPr/>
          <p:nvPr/>
        </p:nvCxnSpPr>
        <p:spPr>
          <a:xfrm>
            <a:off x="1547664" y="2060848"/>
            <a:ext cx="504056" cy="0"/>
          </a:xfrm>
          <a:prstGeom prst="line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Łącznik prosty 38"/>
          <p:cNvCxnSpPr/>
          <p:nvPr/>
        </p:nvCxnSpPr>
        <p:spPr>
          <a:xfrm>
            <a:off x="1547664" y="2636912"/>
            <a:ext cx="504056" cy="0"/>
          </a:xfrm>
          <a:prstGeom prst="line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Łącznik prosty 39"/>
          <p:cNvCxnSpPr/>
          <p:nvPr/>
        </p:nvCxnSpPr>
        <p:spPr>
          <a:xfrm>
            <a:off x="1547664" y="3140968"/>
            <a:ext cx="504056" cy="0"/>
          </a:xfrm>
          <a:prstGeom prst="line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Łącznik prosty 41"/>
          <p:cNvCxnSpPr/>
          <p:nvPr/>
        </p:nvCxnSpPr>
        <p:spPr>
          <a:xfrm>
            <a:off x="1547664" y="3645024"/>
            <a:ext cx="504056" cy="0"/>
          </a:xfrm>
          <a:prstGeom prst="line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Strzałka w prawo 47"/>
          <p:cNvSpPr/>
          <p:nvPr/>
        </p:nvSpPr>
        <p:spPr>
          <a:xfrm>
            <a:off x="35496" y="836712"/>
            <a:ext cx="504056" cy="72008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4" name="Prostokąt 53"/>
          <p:cNvSpPr/>
          <p:nvPr/>
        </p:nvSpPr>
        <p:spPr>
          <a:xfrm>
            <a:off x="683568" y="4653136"/>
            <a:ext cx="374441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Pobieranie</a:t>
            </a:r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 próbki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5" name="Strzałka w prawo 54"/>
          <p:cNvSpPr/>
          <p:nvPr/>
        </p:nvSpPr>
        <p:spPr>
          <a:xfrm>
            <a:off x="0" y="4797152"/>
            <a:ext cx="504056" cy="72008"/>
          </a:xfrm>
          <a:prstGeom prst="rightArrow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6" name="Prostokąt 55"/>
          <p:cNvSpPr/>
          <p:nvPr/>
        </p:nvSpPr>
        <p:spPr>
          <a:xfrm>
            <a:off x="683568" y="5229200"/>
            <a:ext cx="54006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Oznaczenie stężenia zapachowego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7" name="Strzałka w prawo 56"/>
          <p:cNvSpPr/>
          <p:nvPr/>
        </p:nvSpPr>
        <p:spPr>
          <a:xfrm>
            <a:off x="0" y="5373216"/>
            <a:ext cx="504056" cy="72008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8" name="Prostokąt 57"/>
          <p:cNvSpPr/>
          <p:nvPr/>
        </p:nvSpPr>
        <p:spPr>
          <a:xfrm>
            <a:off x="683568" y="5877272"/>
            <a:ext cx="504056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Zespół oceniający zapach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9" name="Strzałka w prawo 58"/>
          <p:cNvSpPr/>
          <p:nvPr/>
        </p:nvSpPr>
        <p:spPr>
          <a:xfrm>
            <a:off x="0" y="6021288"/>
            <a:ext cx="504056" cy="72008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1" name="Prostokąt 60"/>
          <p:cNvSpPr/>
          <p:nvPr/>
        </p:nvSpPr>
        <p:spPr>
          <a:xfrm>
            <a:off x="683568" y="692696"/>
            <a:ext cx="228598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Sprzęt</a:t>
            </a:r>
            <a:endParaRPr lang="pl-PL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grpSp>
        <p:nvGrpSpPr>
          <p:cNvPr id="28" name="Grupa 27"/>
          <p:cNvGrpSpPr/>
          <p:nvPr/>
        </p:nvGrpSpPr>
        <p:grpSpPr>
          <a:xfrm>
            <a:off x="0" y="0"/>
            <a:ext cx="9216136" cy="404664"/>
            <a:chOff x="0" y="0"/>
            <a:chExt cx="9216136" cy="404664"/>
          </a:xfrm>
        </p:grpSpPr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1403648" y="0"/>
              <a:ext cx="1296144" cy="4046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PN-EN 13 725</a:t>
              </a:r>
              <a:endParaRPr lang="pl-PL" sz="1400" dirty="0"/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2699792" y="0"/>
              <a:ext cx="151216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Pobieranie próbki</a:t>
              </a:r>
              <a:endParaRPr lang="pl-PL" sz="1400" dirty="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4211960" y="0"/>
              <a:ext cx="2880320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Oznaczenie stężenia zapachowego</a:t>
              </a:r>
              <a:endParaRPr lang="pl-PL" sz="1400" dirty="0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403648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Wprowadzenie</a:t>
              </a:r>
              <a:endParaRPr lang="pl-PL" sz="1400" dirty="0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7992000" y="0"/>
              <a:ext cx="1224136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WARSZTATY</a:t>
              </a:r>
              <a:endParaRPr lang="pl-PL" sz="1400" dirty="0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7092280" y="0"/>
              <a:ext cx="936104" cy="40466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 wrap="none" anchor="ctr"/>
            <a:lstStyle/>
            <a:p>
              <a:pPr algn="ctr"/>
              <a:r>
                <a:rPr lang="pl-PL" sz="1400" dirty="0" smtClean="0"/>
                <a:t>Zespół</a:t>
              </a:r>
              <a:endParaRPr lang="pl-PL" sz="1400" dirty="0"/>
            </a:p>
          </p:txBody>
        </p:sp>
      </p:grpSp>
      <p:sp>
        <p:nvSpPr>
          <p:cNvPr id="41" name="Strzałka w prawo 40"/>
          <p:cNvSpPr/>
          <p:nvPr/>
        </p:nvSpPr>
        <p:spPr>
          <a:xfrm>
            <a:off x="35496" y="4221088"/>
            <a:ext cx="504056" cy="72008"/>
          </a:xfrm>
          <a:prstGeom prst="rightArrow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620688"/>
            <a:ext cx="1763688" cy="2174547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rgbClr val="000000">
                <a:alpha val="97000"/>
              </a:srgbClr>
            </a:outerShdw>
            <a:softEdge rad="112500"/>
          </a:effectLst>
        </p:spPr>
      </p:pic>
      <p:pic>
        <p:nvPicPr>
          <p:cNvPr id="7680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0203" y="2564904"/>
            <a:ext cx="194826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4221088"/>
            <a:ext cx="1800200" cy="239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Elipsa 42"/>
          <p:cNvSpPr/>
          <p:nvPr/>
        </p:nvSpPr>
        <p:spPr>
          <a:xfrm rot="16482606">
            <a:off x="2487659" y="-297027"/>
            <a:ext cx="1943414" cy="4109749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4" name="Elipsa 43"/>
          <p:cNvSpPr/>
          <p:nvPr/>
        </p:nvSpPr>
        <p:spPr>
          <a:xfrm rot="16200000">
            <a:off x="2242125" y="3387396"/>
            <a:ext cx="787303" cy="5488592"/>
          </a:xfrm>
          <a:prstGeom prst="ellipse">
            <a:avLst/>
          </a:prstGeom>
          <a:solidFill>
            <a:schemeClr val="tx2">
              <a:lumMod val="20000"/>
              <a:lumOff val="80000"/>
              <a:alpha val="10000"/>
            </a:schemeClr>
          </a:solidFill>
          <a:scene3d>
            <a:camera prst="isometricLeftDown"/>
            <a:lightRig rig="threePt" dir="t"/>
          </a:scene3d>
          <a:sp3d>
            <a:bevelB w="254000" h="254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8.7|1914.5|19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3|0.2|0.2|0.3|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.2|0.2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1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1|0.1|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2|0.1|0.1|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2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0.4|32.5|33.2|0.5|3.1|81.1|14.5|90.1|1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5.1|209.8|0.6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6.5|1|1.5|68.1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5940</TotalTime>
  <Words>857</Words>
  <Application>Microsoft Office PowerPoint</Application>
  <PresentationFormat>Pokaz na ekranie (4:3)</PresentationFormat>
  <Paragraphs>335</Paragraphs>
  <Slides>30</Slides>
  <Notes>6</Notes>
  <HiddenSlides>1</HiddenSlides>
  <MMClips>7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2" baseType="lpstr">
      <vt:lpstr>Motyw pakietu Office</vt:lpstr>
      <vt:lpstr>Obraz - mapa bitowa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„Pomiar zapachu” w Polsce</dc:title>
  <dc:creator>home</dc:creator>
  <cp:lastModifiedBy>home</cp:lastModifiedBy>
  <cp:revision>551</cp:revision>
  <dcterms:created xsi:type="dcterms:W3CDTF">2010-03-28T18:45:43Z</dcterms:created>
  <dcterms:modified xsi:type="dcterms:W3CDTF">2010-06-21T03:57:58Z</dcterms:modified>
</cp:coreProperties>
</file>